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73" r:id="rId2"/>
    <p:sldId id="275" r:id="rId3"/>
    <p:sldId id="266" r:id="rId4"/>
    <p:sldId id="276" r:id="rId5"/>
    <p:sldId id="274" r:id="rId6"/>
    <p:sldId id="261" r:id="rId7"/>
    <p:sldId id="277" r:id="rId8"/>
    <p:sldId id="271" r:id="rId9"/>
    <p:sldId id="270" r:id="rId10"/>
    <p:sldId id="256" r:id="rId11"/>
    <p:sldId id="262" r:id="rId12"/>
    <p:sldId id="267" r:id="rId13"/>
  </p:sldIdLst>
  <p:sldSz cx="9144000" cy="6858000" type="screen4x3"/>
  <p:notesSz cx="9309100" cy="7023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8C744E3-1B0E-4F61-6CFB-AA9641B3A0C6}" name="Renee Allain" initials="AR" userId="Renee Allain"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Renee" initials="R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897" autoAdjust="0"/>
  </p:normalViewPr>
  <p:slideViewPr>
    <p:cSldViewPr>
      <p:cViewPr varScale="1">
        <p:scale>
          <a:sx n="100" d="100"/>
          <a:sy n="100" d="100"/>
        </p:scale>
        <p:origin x="1194"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33944" cy="351155"/>
          </a:xfrm>
          <a:prstGeom prst="rect">
            <a:avLst/>
          </a:prstGeom>
        </p:spPr>
        <p:txBody>
          <a:bodyPr vert="horz" lIns="92784" tIns="46392" rIns="92784" bIns="46392" rtlCol="0"/>
          <a:lstStyle>
            <a:lvl1pPr algn="l">
              <a:defRPr sz="1200"/>
            </a:lvl1pPr>
          </a:lstStyle>
          <a:p>
            <a:endParaRPr lang="en-CA"/>
          </a:p>
        </p:txBody>
      </p:sp>
      <p:sp>
        <p:nvSpPr>
          <p:cNvPr id="3" name="Date Placeholder 2"/>
          <p:cNvSpPr>
            <a:spLocks noGrp="1"/>
          </p:cNvSpPr>
          <p:nvPr>
            <p:ph type="dt" sz="quarter" idx="1"/>
          </p:nvPr>
        </p:nvSpPr>
        <p:spPr>
          <a:xfrm>
            <a:off x="5273002" y="0"/>
            <a:ext cx="4033944" cy="351155"/>
          </a:xfrm>
          <a:prstGeom prst="rect">
            <a:avLst/>
          </a:prstGeom>
        </p:spPr>
        <p:txBody>
          <a:bodyPr vert="horz" lIns="92784" tIns="46392" rIns="92784" bIns="46392" rtlCol="0"/>
          <a:lstStyle>
            <a:lvl1pPr algn="r">
              <a:defRPr sz="1200"/>
            </a:lvl1pPr>
          </a:lstStyle>
          <a:p>
            <a:fld id="{E3B742E3-F5EE-4CC8-B253-D3C0E9AE56E3}" type="datetimeFigureOut">
              <a:rPr lang="en-CA" smtClean="0"/>
              <a:t>2023-08-29</a:t>
            </a:fld>
            <a:endParaRPr lang="en-CA"/>
          </a:p>
        </p:txBody>
      </p:sp>
      <p:sp>
        <p:nvSpPr>
          <p:cNvPr id="4" name="Footer Placeholder 3"/>
          <p:cNvSpPr>
            <a:spLocks noGrp="1"/>
          </p:cNvSpPr>
          <p:nvPr>
            <p:ph type="ftr" sz="quarter" idx="2"/>
          </p:nvPr>
        </p:nvSpPr>
        <p:spPr>
          <a:xfrm>
            <a:off x="0" y="6670726"/>
            <a:ext cx="4033944" cy="351155"/>
          </a:xfrm>
          <a:prstGeom prst="rect">
            <a:avLst/>
          </a:prstGeom>
        </p:spPr>
        <p:txBody>
          <a:bodyPr vert="horz" lIns="92784" tIns="46392" rIns="92784" bIns="46392" rtlCol="0" anchor="b"/>
          <a:lstStyle>
            <a:lvl1pPr algn="l">
              <a:defRPr sz="1200"/>
            </a:lvl1pPr>
          </a:lstStyle>
          <a:p>
            <a:endParaRPr lang="en-CA"/>
          </a:p>
        </p:txBody>
      </p:sp>
      <p:sp>
        <p:nvSpPr>
          <p:cNvPr id="5" name="Slide Number Placeholder 4"/>
          <p:cNvSpPr>
            <a:spLocks noGrp="1"/>
          </p:cNvSpPr>
          <p:nvPr>
            <p:ph type="sldNum" sz="quarter" idx="3"/>
          </p:nvPr>
        </p:nvSpPr>
        <p:spPr>
          <a:xfrm>
            <a:off x="5273002" y="6670726"/>
            <a:ext cx="4033944" cy="351155"/>
          </a:xfrm>
          <a:prstGeom prst="rect">
            <a:avLst/>
          </a:prstGeom>
        </p:spPr>
        <p:txBody>
          <a:bodyPr vert="horz" lIns="92784" tIns="46392" rIns="92784" bIns="46392" rtlCol="0" anchor="b"/>
          <a:lstStyle>
            <a:lvl1pPr algn="r">
              <a:defRPr sz="1200"/>
            </a:lvl1pPr>
          </a:lstStyle>
          <a:p>
            <a:fld id="{77FD40C9-BC44-4553-A20B-2A5D249C8B03}" type="slidenum">
              <a:rPr lang="en-CA" smtClean="0"/>
              <a:t>‹#›</a:t>
            </a:fld>
            <a:endParaRPr lang="en-CA"/>
          </a:p>
        </p:txBody>
      </p:sp>
    </p:spTree>
    <p:extLst>
      <p:ext uri="{BB962C8B-B14F-4D97-AF65-F5344CB8AC3E}">
        <p14:creationId xmlns:p14="http://schemas.microsoft.com/office/powerpoint/2010/main" val="359614597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33944" cy="351155"/>
          </a:xfrm>
          <a:prstGeom prst="rect">
            <a:avLst/>
          </a:prstGeom>
        </p:spPr>
        <p:txBody>
          <a:bodyPr vert="horz" lIns="92784" tIns="46392" rIns="92784" bIns="46392" rtlCol="0"/>
          <a:lstStyle>
            <a:lvl1pPr algn="l">
              <a:defRPr sz="1200"/>
            </a:lvl1pPr>
          </a:lstStyle>
          <a:p>
            <a:endParaRPr lang="en-CA"/>
          </a:p>
        </p:txBody>
      </p:sp>
      <p:sp>
        <p:nvSpPr>
          <p:cNvPr id="3" name="Date Placeholder 2"/>
          <p:cNvSpPr>
            <a:spLocks noGrp="1"/>
          </p:cNvSpPr>
          <p:nvPr>
            <p:ph type="dt" idx="1"/>
          </p:nvPr>
        </p:nvSpPr>
        <p:spPr>
          <a:xfrm>
            <a:off x="5273002" y="0"/>
            <a:ext cx="4033944" cy="351155"/>
          </a:xfrm>
          <a:prstGeom prst="rect">
            <a:avLst/>
          </a:prstGeom>
        </p:spPr>
        <p:txBody>
          <a:bodyPr vert="horz" lIns="92784" tIns="46392" rIns="92784" bIns="46392" rtlCol="0"/>
          <a:lstStyle>
            <a:lvl1pPr algn="r">
              <a:defRPr sz="1200"/>
            </a:lvl1pPr>
          </a:lstStyle>
          <a:p>
            <a:fld id="{266821E9-3AE4-48CC-B1D9-D0DFF3FD1403}" type="datetimeFigureOut">
              <a:rPr lang="en-CA" smtClean="0"/>
              <a:t>2023-08-29</a:t>
            </a:fld>
            <a:endParaRPr lang="en-CA"/>
          </a:p>
        </p:txBody>
      </p:sp>
      <p:sp>
        <p:nvSpPr>
          <p:cNvPr id="4" name="Slide Image Placeholder 3"/>
          <p:cNvSpPr>
            <a:spLocks noGrp="1" noRot="1" noChangeAspect="1"/>
          </p:cNvSpPr>
          <p:nvPr>
            <p:ph type="sldImg" idx="2"/>
          </p:nvPr>
        </p:nvSpPr>
        <p:spPr>
          <a:xfrm>
            <a:off x="2898775" y="527050"/>
            <a:ext cx="3511550" cy="2633663"/>
          </a:xfrm>
          <a:prstGeom prst="rect">
            <a:avLst/>
          </a:prstGeom>
          <a:noFill/>
          <a:ln w="12700">
            <a:solidFill>
              <a:prstClr val="black"/>
            </a:solidFill>
          </a:ln>
        </p:spPr>
        <p:txBody>
          <a:bodyPr vert="horz" lIns="92784" tIns="46392" rIns="92784" bIns="46392" rtlCol="0" anchor="ctr"/>
          <a:lstStyle/>
          <a:p>
            <a:endParaRPr lang="en-CA"/>
          </a:p>
        </p:txBody>
      </p:sp>
      <p:sp>
        <p:nvSpPr>
          <p:cNvPr id="5" name="Notes Placeholder 4"/>
          <p:cNvSpPr>
            <a:spLocks noGrp="1"/>
          </p:cNvSpPr>
          <p:nvPr>
            <p:ph type="body" sz="quarter" idx="3"/>
          </p:nvPr>
        </p:nvSpPr>
        <p:spPr>
          <a:xfrm>
            <a:off x="930911" y="3335973"/>
            <a:ext cx="7447280" cy="3160395"/>
          </a:xfrm>
          <a:prstGeom prst="rect">
            <a:avLst/>
          </a:prstGeom>
        </p:spPr>
        <p:txBody>
          <a:bodyPr vert="horz" lIns="92784" tIns="46392" rIns="92784" bIns="4639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6670726"/>
            <a:ext cx="4033944" cy="351155"/>
          </a:xfrm>
          <a:prstGeom prst="rect">
            <a:avLst/>
          </a:prstGeom>
        </p:spPr>
        <p:txBody>
          <a:bodyPr vert="horz" lIns="92784" tIns="46392" rIns="92784" bIns="46392" rtlCol="0" anchor="b"/>
          <a:lstStyle>
            <a:lvl1pPr algn="l">
              <a:defRPr sz="1200"/>
            </a:lvl1pPr>
          </a:lstStyle>
          <a:p>
            <a:endParaRPr lang="en-CA"/>
          </a:p>
        </p:txBody>
      </p:sp>
      <p:sp>
        <p:nvSpPr>
          <p:cNvPr id="7" name="Slide Number Placeholder 6"/>
          <p:cNvSpPr>
            <a:spLocks noGrp="1"/>
          </p:cNvSpPr>
          <p:nvPr>
            <p:ph type="sldNum" sz="quarter" idx="5"/>
          </p:nvPr>
        </p:nvSpPr>
        <p:spPr>
          <a:xfrm>
            <a:off x="5273002" y="6670726"/>
            <a:ext cx="4033944" cy="351155"/>
          </a:xfrm>
          <a:prstGeom prst="rect">
            <a:avLst/>
          </a:prstGeom>
        </p:spPr>
        <p:txBody>
          <a:bodyPr vert="horz" lIns="92784" tIns="46392" rIns="92784" bIns="46392" rtlCol="0" anchor="b"/>
          <a:lstStyle>
            <a:lvl1pPr algn="r">
              <a:defRPr sz="1200"/>
            </a:lvl1pPr>
          </a:lstStyle>
          <a:p>
            <a:fld id="{42005E50-D194-461E-BB22-895FC0858391}" type="slidenum">
              <a:rPr lang="en-CA" smtClean="0"/>
              <a:t>‹#›</a:t>
            </a:fld>
            <a:endParaRPr lang="en-CA"/>
          </a:p>
        </p:txBody>
      </p:sp>
    </p:spTree>
    <p:extLst>
      <p:ext uri="{BB962C8B-B14F-4D97-AF65-F5344CB8AC3E}">
        <p14:creationId xmlns:p14="http://schemas.microsoft.com/office/powerpoint/2010/main" val="213074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a:t>
            </a:r>
            <a:r>
              <a:rPr lang="en-CA" dirty="0" err="1"/>
              <a:t>chromameter</a:t>
            </a:r>
            <a:r>
              <a:rPr lang="en-CA" baseline="0" dirty="0"/>
              <a:t> is a tool for precise and objective assessment of surface color</a:t>
            </a:r>
            <a:endParaRPr lang="en-CA" dirty="0"/>
          </a:p>
        </p:txBody>
      </p:sp>
      <p:sp>
        <p:nvSpPr>
          <p:cNvPr id="4" name="Slide Number Placeholder 3"/>
          <p:cNvSpPr>
            <a:spLocks noGrp="1"/>
          </p:cNvSpPr>
          <p:nvPr>
            <p:ph type="sldNum" sz="quarter" idx="10"/>
          </p:nvPr>
        </p:nvSpPr>
        <p:spPr/>
        <p:txBody>
          <a:bodyPr/>
          <a:lstStyle/>
          <a:p>
            <a:fld id="{42005E50-D194-461E-BB22-895FC0858391}" type="slidenum">
              <a:rPr lang="en-CA" smtClean="0"/>
              <a:t>1</a:t>
            </a:fld>
            <a:endParaRPr lang="en-CA"/>
          </a:p>
        </p:txBody>
      </p:sp>
    </p:spTree>
    <p:extLst>
      <p:ext uri="{BB962C8B-B14F-4D97-AF65-F5344CB8AC3E}">
        <p14:creationId xmlns:p14="http://schemas.microsoft.com/office/powerpoint/2010/main" val="1066800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a:t>
            </a:r>
            <a:r>
              <a:rPr lang="en-CA" dirty="0" err="1"/>
              <a:t>chromameter</a:t>
            </a:r>
            <a:r>
              <a:rPr lang="en-CA" baseline="0" dirty="0"/>
              <a:t> is a tool for precise and objective assessment of surface color</a:t>
            </a:r>
            <a:endParaRPr lang="en-CA" dirty="0"/>
          </a:p>
        </p:txBody>
      </p:sp>
      <p:sp>
        <p:nvSpPr>
          <p:cNvPr id="4" name="Slide Number Placeholder 3"/>
          <p:cNvSpPr>
            <a:spLocks noGrp="1"/>
          </p:cNvSpPr>
          <p:nvPr>
            <p:ph type="sldNum" sz="quarter" idx="10"/>
          </p:nvPr>
        </p:nvSpPr>
        <p:spPr/>
        <p:txBody>
          <a:bodyPr/>
          <a:lstStyle/>
          <a:p>
            <a:fld id="{42005E50-D194-461E-BB22-895FC0858391}" type="slidenum">
              <a:rPr lang="en-CA" smtClean="0"/>
              <a:t>8</a:t>
            </a:fld>
            <a:endParaRPr lang="en-CA"/>
          </a:p>
        </p:txBody>
      </p:sp>
    </p:spTree>
    <p:extLst>
      <p:ext uri="{BB962C8B-B14F-4D97-AF65-F5344CB8AC3E}">
        <p14:creationId xmlns:p14="http://schemas.microsoft.com/office/powerpoint/2010/main" val="4262433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a:t>
            </a:r>
            <a:r>
              <a:rPr lang="en-CA" dirty="0" err="1"/>
              <a:t>chromameter</a:t>
            </a:r>
            <a:r>
              <a:rPr lang="en-CA" baseline="0" dirty="0"/>
              <a:t> is a tool for precise and objective assessment of surface color</a:t>
            </a:r>
            <a:endParaRPr lang="en-CA" dirty="0"/>
          </a:p>
        </p:txBody>
      </p:sp>
      <p:sp>
        <p:nvSpPr>
          <p:cNvPr id="4" name="Slide Number Placeholder 3"/>
          <p:cNvSpPr>
            <a:spLocks noGrp="1"/>
          </p:cNvSpPr>
          <p:nvPr>
            <p:ph type="sldNum" sz="quarter" idx="10"/>
          </p:nvPr>
        </p:nvSpPr>
        <p:spPr/>
        <p:txBody>
          <a:bodyPr/>
          <a:lstStyle/>
          <a:p>
            <a:fld id="{42005E50-D194-461E-BB22-895FC0858391}" type="slidenum">
              <a:rPr lang="en-CA" smtClean="0"/>
              <a:t>9</a:t>
            </a:fld>
            <a:endParaRPr lang="en-CA"/>
          </a:p>
        </p:txBody>
      </p:sp>
    </p:spTree>
    <p:extLst>
      <p:ext uri="{BB962C8B-B14F-4D97-AF65-F5344CB8AC3E}">
        <p14:creationId xmlns:p14="http://schemas.microsoft.com/office/powerpoint/2010/main" val="3787648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42005E50-D194-461E-BB22-895FC0858391}" type="slidenum">
              <a:rPr lang="en-CA" smtClean="0"/>
              <a:t>10</a:t>
            </a:fld>
            <a:endParaRPr lang="en-CA"/>
          </a:p>
        </p:txBody>
      </p:sp>
    </p:spTree>
    <p:extLst>
      <p:ext uri="{BB962C8B-B14F-4D97-AF65-F5344CB8AC3E}">
        <p14:creationId xmlns:p14="http://schemas.microsoft.com/office/powerpoint/2010/main" val="2422022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6B0D21BF-AACF-44AE-968E-C879CFB0669A}" type="datetimeFigureOut">
              <a:rPr lang="en-CA" smtClean="0"/>
              <a:t>2023-08-29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1574555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6B0D21BF-AACF-44AE-968E-C879CFB0669A}" type="datetimeFigureOut">
              <a:rPr lang="en-CA" smtClean="0"/>
              <a:t>2023-08-29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24902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6B0D21BF-AACF-44AE-968E-C879CFB0669A}" type="datetimeFigureOut">
              <a:rPr lang="en-CA" smtClean="0"/>
              <a:t>2023-08-29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2556084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6B0D21BF-AACF-44AE-968E-C879CFB0669A}" type="datetimeFigureOut">
              <a:rPr lang="en-CA" smtClean="0"/>
              <a:t>2023-08-29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566124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0D21BF-AACF-44AE-968E-C879CFB0669A}" type="datetimeFigureOut">
              <a:rPr lang="en-CA" smtClean="0"/>
              <a:t>2023-08-29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2424522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6B0D21BF-AACF-44AE-968E-C879CFB0669A}" type="datetimeFigureOut">
              <a:rPr lang="en-CA" smtClean="0"/>
              <a:t>2023-08-29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2854150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6B0D21BF-AACF-44AE-968E-C879CFB0669A}" type="datetimeFigureOut">
              <a:rPr lang="en-CA" smtClean="0"/>
              <a:t>2023-08-29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4219900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6B0D21BF-AACF-44AE-968E-C879CFB0669A}" type="datetimeFigureOut">
              <a:rPr lang="en-CA" smtClean="0"/>
              <a:t>2023-08-29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1961561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0D21BF-AACF-44AE-968E-C879CFB0669A}" type="datetimeFigureOut">
              <a:rPr lang="en-CA" smtClean="0"/>
              <a:t>2023-08-29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2274192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0D21BF-AACF-44AE-968E-C879CFB0669A}" type="datetimeFigureOut">
              <a:rPr lang="en-CA" smtClean="0"/>
              <a:t>2023-08-29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3495583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0D21BF-AACF-44AE-968E-C879CFB0669A}" type="datetimeFigureOut">
              <a:rPr lang="en-CA" smtClean="0"/>
              <a:t>2023-08-29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88238FE-8793-4B96-BDED-812CA59CDFC0}" type="slidenum">
              <a:rPr lang="en-CA" smtClean="0"/>
              <a:t>‹#›</a:t>
            </a:fld>
            <a:endParaRPr lang="en-CA"/>
          </a:p>
        </p:txBody>
      </p:sp>
    </p:spTree>
    <p:extLst>
      <p:ext uri="{BB962C8B-B14F-4D97-AF65-F5344CB8AC3E}">
        <p14:creationId xmlns:p14="http://schemas.microsoft.com/office/powerpoint/2010/main" val="1680379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D21BF-AACF-44AE-968E-C879CFB0669A}" type="datetimeFigureOut">
              <a:rPr lang="en-CA" smtClean="0"/>
              <a:t>2023-08-29</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8238FE-8793-4B96-BDED-812CA59CDFC0}" type="slidenum">
              <a:rPr lang="en-CA" smtClean="0"/>
              <a:t>‹#›</a:t>
            </a:fld>
            <a:endParaRPr lang="en-CA"/>
          </a:p>
        </p:txBody>
      </p:sp>
    </p:spTree>
    <p:extLst>
      <p:ext uri="{BB962C8B-B14F-4D97-AF65-F5344CB8AC3E}">
        <p14:creationId xmlns:p14="http://schemas.microsoft.com/office/powerpoint/2010/main" val="25027433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8640" y="1772816"/>
            <a:ext cx="8766720" cy="1440160"/>
          </a:xfrm>
        </p:spPr>
        <p:txBody>
          <a:bodyPr>
            <a:normAutofit/>
          </a:bodyPr>
          <a:lstStyle/>
          <a:p>
            <a:r>
              <a:rPr lang="en-CA" sz="3200" b="1" dirty="0">
                <a:effectLst/>
                <a:latin typeface="Calibri" panose="020F0502020204030204" pitchFamily="34" charset="0"/>
                <a:ea typeface="Calibri" panose="020F0502020204030204" pitchFamily="34" charset="0"/>
                <a:cs typeface="Times New Roman" panose="02020603050405020304" pitchFamily="18" charset="0"/>
              </a:rPr>
              <a:t>Exploring alternative methods for distinguishing between different groups of snow crab in the field</a:t>
            </a:r>
            <a:endParaRPr lang="en-CA" sz="6600" dirty="0"/>
          </a:p>
        </p:txBody>
      </p:sp>
      <p:sp>
        <p:nvSpPr>
          <p:cNvPr id="7" name="Title 1">
            <a:extLst>
              <a:ext uri="{FF2B5EF4-FFF2-40B4-BE49-F238E27FC236}">
                <a16:creationId xmlns:a16="http://schemas.microsoft.com/office/drawing/2014/main" id="{47D99B4B-8748-F63C-BBF1-C854591DADB0}"/>
              </a:ext>
            </a:extLst>
          </p:cNvPr>
          <p:cNvSpPr txBox="1">
            <a:spLocks/>
          </p:cNvSpPr>
          <p:nvPr/>
        </p:nvSpPr>
        <p:spPr>
          <a:xfrm>
            <a:off x="611560" y="3284984"/>
            <a:ext cx="7920880" cy="1152128"/>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CA" sz="2800" i="1" dirty="0">
                <a:latin typeface="Calibri" panose="020F0502020204030204" pitchFamily="34" charset="0"/>
                <a:ea typeface="Calibri" panose="020F0502020204030204" pitchFamily="34" charset="0"/>
                <a:cs typeface="Times New Roman" panose="02020603050405020304" pitchFamily="18" charset="0"/>
              </a:rPr>
              <a:t>Determining carapace condition from field photos or near-infrared spectroscopy using statistical methods or AI</a:t>
            </a:r>
            <a:endParaRPr lang="en-CA" sz="6000" i="1" dirty="0"/>
          </a:p>
        </p:txBody>
      </p:sp>
    </p:spTree>
    <p:extLst>
      <p:ext uri="{BB962C8B-B14F-4D97-AF65-F5344CB8AC3E}">
        <p14:creationId xmlns:p14="http://schemas.microsoft.com/office/powerpoint/2010/main" val="506559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39552" y="1061120"/>
            <a:ext cx="8136904" cy="5369842"/>
          </a:xfrm>
        </p:spPr>
        <p:txBody>
          <a:bodyPr>
            <a:normAutofit/>
          </a:bodyPr>
          <a:lstStyle/>
          <a:p>
            <a:pPr marL="342900" marR="0" lvl="0" indent="-342900" algn="l">
              <a:lnSpc>
                <a:spcPct val="115000"/>
              </a:lnSpc>
              <a:spcBef>
                <a:spcPts val="0"/>
              </a:spcBef>
              <a:spcAft>
                <a:spcPts val="0"/>
              </a:spcAft>
              <a:buFont typeface="Symbol" panose="05050102010706020507" pitchFamily="18" charset="2"/>
              <a:buChar char=""/>
            </a:pPr>
            <a:r>
              <a:rPr lang="en-CA" sz="2000" dirty="0" err="1">
                <a:solidFill>
                  <a:schemeClr val="tx1"/>
                </a:solidFill>
                <a:effectLst/>
                <a:latin typeface="+mj-lt"/>
                <a:ea typeface="Calibri" panose="020F0502020204030204" pitchFamily="34" charset="0"/>
                <a:cs typeface="Times New Roman" panose="02020603050405020304" pitchFamily="18" charset="0"/>
              </a:rPr>
              <a:t>IPad</a:t>
            </a:r>
            <a:r>
              <a:rPr lang="en-CA" sz="2000" dirty="0">
                <a:solidFill>
                  <a:schemeClr val="tx1"/>
                </a:solidFill>
                <a:effectLst/>
                <a:latin typeface="+mj-lt"/>
                <a:ea typeface="Calibri" panose="020F0502020204030204" pitchFamily="34" charset="0"/>
                <a:cs typeface="Times New Roman" panose="02020603050405020304" pitchFamily="18" charset="0"/>
              </a:rPr>
              <a:t> (data entry).</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indent="-342900" algn="l">
              <a:lnSpc>
                <a:spcPct val="115000"/>
              </a:lnSpc>
              <a:spcBef>
                <a:spcPts val="0"/>
              </a:spcBef>
              <a:buFont typeface="Symbol" panose="05050102010706020507" pitchFamily="18" charset="2"/>
              <a:buChar char=""/>
            </a:pPr>
            <a:r>
              <a:rPr lang="en-US" sz="2000" dirty="0">
                <a:solidFill>
                  <a:schemeClr val="tx1"/>
                </a:solidFill>
                <a:effectLst/>
                <a:latin typeface="+mj-lt"/>
                <a:ea typeface="Calibri" panose="020F0502020204030204" pitchFamily="34" charset="0"/>
                <a:cs typeface="Times New Roman" panose="02020603050405020304" pitchFamily="18" charset="0"/>
              </a:rPr>
              <a:t>Calipers.</a:t>
            </a:r>
          </a:p>
          <a:p>
            <a:pPr marL="342900" indent="-342900" algn="l">
              <a:lnSpc>
                <a:spcPct val="115000"/>
              </a:lnSpc>
              <a:spcBef>
                <a:spcPts val="0"/>
              </a:spcBef>
              <a:buFont typeface="Symbol" panose="05050102010706020507" pitchFamily="18" charset="2"/>
              <a:buChar char=""/>
            </a:pPr>
            <a:r>
              <a:rPr lang="en-CA" sz="2000" dirty="0" err="1">
                <a:solidFill>
                  <a:schemeClr val="tx1"/>
                </a:solidFill>
                <a:effectLst/>
                <a:latin typeface="+mj-lt"/>
                <a:ea typeface="Calibri" panose="020F0502020204030204" pitchFamily="34" charset="0"/>
                <a:cs typeface="Times New Roman" panose="02020603050405020304" pitchFamily="18" charset="0"/>
              </a:rPr>
              <a:t>Tellspec</a:t>
            </a:r>
            <a:r>
              <a:rPr lang="en-CA" sz="2000" dirty="0">
                <a:solidFill>
                  <a:schemeClr val="tx1"/>
                </a:solidFill>
                <a:effectLst/>
                <a:latin typeface="+mj-lt"/>
                <a:ea typeface="Calibri" panose="020F0502020204030204" pitchFamily="34" charset="0"/>
                <a:cs typeface="Times New Roman" panose="02020603050405020304" pitchFamily="18" charset="0"/>
              </a:rPr>
              <a:t> Near-infrared Spectrometer (NIR) (+ cling wrap).</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Colorimeter (+ alcohol swabs for cleaning).</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Durometer (preferably calibrated).</a:t>
            </a:r>
          </a:p>
          <a:p>
            <a:pPr marL="342900" indent="-342900" algn="l">
              <a:lnSpc>
                <a:spcPct val="115000"/>
              </a:lnSpc>
              <a:spcBef>
                <a:spcPts val="0"/>
              </a:spcBef>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Refractometer (+ needles, alcohol spray bottle)</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Laboratory samples:</a:t>
            </a:r>
          </a:p>
          <a:p>
            <a:pPr marL="800100" lvl="1" indent="-342900" algn="l">
              <a:lnSpc>
                <a:spcPct val="115000"/>
              </a:lnSpc>
              <a:spcBef>
                <a:spcPts val="0"/>
              </a:spcBef>
              <a:buFont typeface="Symbol" panose="05050102010706020507" pitchFamily="18" charset="2"/>
              <a:buChar char=""/>
            </a:pPr>
            <a:r>
              <a:rPr lang="en-CA" sz="2000" dirty="0" err="1">
                <a:solidFill>
                  <a:schemeClr val="tx1"/>
                </a:solidFill>
                <a:latin typeface="+mj-lt"/>
                <a:ea typeface="Calibri" panose="020F0502020204030204" pitchFamily="34" charset="0"/>
                <a:cs typeface="Times New Roman" panose="02020603050405020304" pitchFamily="18" charset="0"/>
              </a:rPr>
              <a:t>Ziplocks</a:t>
            </a:r>
            <a:r>
              <a:rPr lang="en-CA" sz="2000" dirty="0">
                <a:solidFill>
                  <a:schemeClr val="tx1"/>
                </a:solidFill>
                <a:effectLst/>
                <a:latin typeface="+mj-lt"/>
                <a:ea typeface="Calibri" panose="020F0502020204030204" pitchFamily="34" charset="0"/>
                <a:cs typeface="Times New Roman" panose="02020603050405020304" pitchFamily="18" charset="0"/>
              </a:rPr>
              <a:t> bags for </a:t>
            </a:r>
            <a:r>
              <a:rPr lang="en-CA" sz="2000" dirty="0" err="1">
                <a:solidFill>
                  <a:schemeClr val="tx1"/>
                </a:solidFill>
                <a:effectLst/>
                <a:latin typeface="+mj-lt"/>
                <a:ea typeface="Calibri" panose="020F0502020204030204" pitchFamily="34" charset="0"/>
                <a:cs typeface="Times New Roman" panose="02020603050405020304" pitchFamily="18" charset="0"/>
              </a:rPr>
              <a:t>merus</a:t>
            </a:r>
            <a:r>
              <a:rPr lang="en-CA" sz="2000" dirty="0">
                <a:solidFill>
                  <a:schemeClr val="tx1"/>
                </a:solidFill>
                <a:effectLst/>
                <a:latin typeface="+mj-lt"/>
                <a:ea typeface="Calibri" panose="020F0502020204030204" pitchFamily="34" charset="0"/>
                <a:cs typeface="Times New Roman" panose="02020603050405020304" pitchFamily="18" charset="0"/>
              </a:rPr>
              <a:t> samples (+ access to freezer).</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indent="-342900" algn="l">
              <a:lnSpc>
                <a:spcPct val="115000"/>
              </a:lnSpc>
              <a:spcBef>
                <a:spcPts val="0"/>
              </a:spcBef>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Chargers for various devices.</a:t>
            </a: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Dissection tools.</a:t>
            </a: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Stationary (pencils, erasers, …)</a:t>
            </a: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Shop towels.</a:t>
            </a:r>
          </a:p>
          <a:p>
            <a:pPr marL="342900" marR="0" lvl="0" indent="-342900" algn="l">
              <a:lnSpc>
                <a:spcPct val="115000"/>
              </a:lnSpc>
              <a:spcBef>
                <a:spcPts val="0"/>
              </a:spcBef>
              <a:spcAft>
                <a:spcPts val="0"/>
              </a:spcAft>
              <a:buFont typeface="Symbol" panose="05050102010706020507" pitchFamily="18" charset="2"/>
              <a:buChar char=""/>
            </a:pPr>
            <a:endParaRPr lang="en-US" sz="2000" dirty="0">
              <a:solidFill>
                <a:schemeClr val="tx1"/>
              </a:solidFill>
              <a:effectLst/>
              <a:latin typeface="+mj-lt"/>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1000"/>
              </a:spcAft>
              <a:buFont typeface="Symbol" panose="05050102010706020507" pitchFamily="18" charset="2"/>
              <a:buChar char=""/>
            </a:pPr>
            <a:endParaRPr lang="en-CA" sz="2000" dirty="0">
              <a:solidFill>
                <a:schemeClr val="tx1"/>
              </a:solidFill>
              <a:effectLst/>
              <a:latin typeface="+mj-lt"/>
              <a:ea typeface="Calibri" panose="020F0502020204030204" pitchFamily="34" charset="0"/>
              <a:cs typeface="Times New Roman" panose="02020603050405020304" pitchFamily="18" charset="0"/>
            </a:endParaRPr>
          </a:p>
        </p:txBody>
      </p:sp>
      <p:sp>
        <p:nvSpPr>
          <p:cNvPr id="7" name="Title 1">
            <a:extLst>
              <a:ext uri="{FF2B5EF4-FFF2-40B4-BE49-F238E27FC236}">
                <a16:creationId xmlns:a16="http://schemas.microsoft.com/office/drawing/2014/main" id="{B35EE6FB-5719-E2B6-9252-94BFC4FE5391}"/>
              </a:ext>
            </a:extLst>
          </p:cNvPr>
          <p:cNvSpPr txBox="1">
            <a:spLocks/>
          </p:cNvSpPr>
          <p:nvPr/>
        </p:nvSpPr>
        <p:spPr>
          <a:xfrm>
            <a:off x="609600" y="427038"/>
            <a:ext cx="8229600" cy="634082"/>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fr-CA" dirty="0"/>
              <a:t>Equipment</a:t>
            </a:r>
            <a:endParaRPr lang="en-CA" dirty="0"/>
          </a:p>
        </p:txBody>
      </p:sp>
    </p:spTree>
    <p:extLst>
      <p:ext uri="{BB962C8B-B14F-4D97-AF65-F5344CB8AC3E}">
        <p14:creationId xmlns:p14="http://schemas.microsoft.com/office/powerpoint/2010/main" val="1552001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email">
            <a:extLst>
              <a:ext uri="{28A0092B-C50C-407E-A947-70E740481C1C}">
                <a14:useLocalDpi xmlns:a14="http://schemas.microsoft.com/office/drawing/2010/main"/>
              </a:ext>
            </a:extLst>
          </a:blip>
          <a:srcRect/>
          <a:stretch>
            <a:fillRect/>
          </a:stretch>
        </p:blipFill>
        <p:spPr bwMode="auto">
          <a:xfrm>
            <a:off x="4427984" y="1213805"/>
            <a:ext cx="4369454" cy="2137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427984" y="3933056"/>
            <a:ext cx="4369454" cy="22770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itle 3">
            <a:extLst>
              <a:ext uri="{FF2B5EF4-FFF2-40B4-BE49-F238E27FC236}">
                <a16:creationId xmlns:a16="http://schemas.microsoft.com/office/drawing/2014/main" id="{06EECC67-79A8-9F29-EAEA-5ED7FE73AB2F}"/>
              </a:ext>
            </a:extLst>
          </p:cNvPr>
          <p:cNvSpPr>
            <a:spLocks noGrp="1"/>
          </p:cNvSpPr>
          <p:nvPr>
            <p:ph type="title"/>
          </p:nvPr>
        </p:nvSpPr>
        <p:spPr>
          <a:xfrm>
            <a:off x="457200" y="274638"/>
            <a:ext cx="8229600" cy="562074"/>
          </a:xfrm>
        </p:spPr>
        <p:txBody>
          <a:bodyPr>
            <a:noAutofit/>
          </a:bodyPr>
          <a:lstStyle/>
          <a:p>
            <a:r>
              <a:rPr lang="en-US" sz="3600" dirty="0"/>
              <a:t>Sampling stratification</a:t>
            </a:r>
          </a:p>
        </p:txBody>
      </p:sp>
      <p:sp>
        <p:nvSpPr>
          <p:cNvPr id="5" name="TextBox 4">
            <a:extLst>
              <a:ext uri="{FF2B5EF4-FFF2-40B4-BE49-F238E27FC236}">
                <a16:creationId xmlns:a16="http://schemas.microsoft.com/office/drawing/2014/main" id="{9F1AD00A-B0C2-00B7-5AF0-BCA76402AEC0}"/>
              </a:ext>
            </a:extLst>
          </p:cNvPr>
          <p:cNvSpPr txBox="1"/>
          <p:nvPr/>
        </p:nvSpPr>
        <p:spPr>
          <a:xfrm>
            <a:off x="251520" y="1421324"/>
            <a:ext cx="4032448" cy="3416320"/>
          </a:xfrm>
          <a:prstGeom prst="rect">
            <a:avLst/>
          </a:prstGeom>
          <a:noFill/>
        </p:spPr>
        <p:txBody>
          <a:bodyPr wrap="square" rtlCol="0">
            <a:spAutoFit/>
          </a:bodyPr>
          <a:lstStyle/>
          <a:p>
            <a:pPr marL="285750" indent="-285750">
              <a:buFont typeface="Arial" panose="020B0604020202020204" pitchFamily="34" charset="0"/>
              <a:buChar char="•"/>
            </a:pPr>
            <a:r>
              <a:rPr lang="en-US" dirty="0"/>
              <a:t>Male snow crab only.</a:t>
            </a:r>
          </a:p>
          <a:p>
            <a:pPr marL="285750" indent="-285750">
              <a:buFont typeface="Arial" panose="020B0604020202020204" pitchFamily="34" charset="0"/>
              <a:buChar char="•"/>
            </a:pPr>
            <a:r>
              <a:rPr lang="en-US" dirty="0"/>
              <a:t>Maximum of </a:t>
            </a:r>
            <a:r>
              <a:rPr lang="en-US" b="1" dirty="0"/>
              <a:t>5 crab </a:t>
            </a:r>
            <a:r>
              <a:rPr lang="en-US" dirty="0"/>
              <a:t>per category.</a:t>
            </a:r>
          </a:p>
          <a:p>
            <a:pPr marL="285750" indent="-285750">
              <a:buFont typeface="Arial" panose="020B0604020202020204" pitchFamily="34" charset="0"/>
              <a:buChar char="•"/>
            </a:pPr>
            <a:r>
              <a:rPr lang="en-US" dirty="0"/>
              <a:t>Categories stratified by:</a:t>
            </a:r>
          </a:p>
          <a:p>
            <a:pPr marL="742950" lvl="1" indent="-285750">
              <a:buFont typeface="Arial" panose="020B0604020202020204" pitchFamily="34" charset="0"/>
              <a:buChar char="•"/>
            </a:pPr>
            <a:r>
              <a:rPr lang="en-US" b="1" dirty="0"/>
              <a:t>Maturity</a:t>
            </a:r>
            <a:r>
              <a:rPr lang="en-US" dirty="0"/>
              <a:t> (morphometrically immature and mature).</a:t>
            </a:r>
          </a:p>
          <a:p>
            <a:pPr marL="742950" lvl="1" indent="-285750">
              <a:buFont typeface="Arial" panose="020B0604020202020204" pitchFamily="34" charset="0"/>
              <a:buChar char="•"/>
            </a:pPr>
            <a:r>
              <a:rPr lang="en-US" b="1" dirty="0"/>
              <a:t>Carapace condition </a:t>
            </a:r>
            <a:r>
              <a:rPr lang="en-US" dirty="0"/>
              <a:t>(1&amp;2 grouped together, then 3, 4 and 5).</a:t>
            </a:r>
          </a:p>
          <a:p>
            <a:pPr marL="742950" lvl="1" indent="-285750">
              <a:buFont typeface="Arial" panose="020B0604020202020204" pitchFamily="34" charset="0"/>
              <a:buChar char="•"/>
            </a:pPr>
            <a:r>
              <a:rPr lang="en-US" b="1" dirty="0"/>
              <a:t>Size </a:t>
            </a:r>
            <a:r>
              <a:rPr lang="en-US" dirty="0"/>
              <a:t>(10 mm size bins).</a:t>
            </a:r>
          </a:p>
          <a:p>
            <a:pPr marL="1200150" lvl="2" indent="-285750">
              <a:buFont typeface="Arial" panose="020B0604020202020204" pitchFamily="34" charset="0"/>
              <a:buChar char="•"/>
            </a:pPr>
            <a:r>
              <a:rPr lang="en-US" dirty="0"/>
              <a:t>75-84 mm, 85-94 mm, 95-104 mm, 105-115 mm, and 115 + mm. Carapace width.</a:t>
            </a:r>
          </a:p>
        </p:txBody>
      </p:sp>
      <p:sp>
        <p:nvSpPr>
          <p:cNvPr id="2" name="TextBox 1">
            <a:extLst>
              <a:ext uri="{FF2B5EF4-FFF2-40B4-BE49-F238E27FC236}">
                <a16:creationId xmlns:a16="http://schemas.microsoft.com/office/drawing/2014/main" id="{5F7E3C37-6F88-DB94-209F-A4B2A7C944FC}"/>
              </a:ext>
            </a:extLst>
          </p:cNvPr>
          <p:cNvSpPr txBox="1"/>
          <p:nvPr/>
        </p:nvSpPr>
        <p:spPr>
          <a:xfrm>
            <a:off x="4488475" y="6186273"/>
            <a:ext cx="424847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2400" b="0" i="0" u="none" strike="noStrike" kern="1200" cap="none" spc="0" normalizeH="0" baseline="0" noProof="0" dirty="0">
                <a:ln>
                  <a:noFill/>
                </a:ln>
                <a:solidFill>
                  <a:prstClr val="black"/>
                </a:solidFill>
                <a:effectLst/>
                <a:uLnTx/>
                <a:uFillTx/>
                <a:latin typeface="Calibri"/>
                <a:ea typeface="+mn-ea"/>
                <a:cs typeface="+mn-cs"/>
              </a:rPr>
              <a:t>Ventral view</a:t>
            </a:r>
          </a:p>
        </p:txBody>
      </p:sp>
      <p:sp>
        <p:nvSpPr>
          <p:cNvPr id="3" name="TextBox 2">
            <a:extLst>
              <a:ext uri="{FF2B5EF4-FFF2-40B4-BE49-F238E27FC236}">
                <a16:creationId xmlns:a16="http://schemas.microsoft.com/office/drawing/2014/main" id="{F2E41A02-778D-5E5D-4057-916CA68358FB}"/>
              </a:ext>
            </a:extLst>
          </p:cNvPr>
          <p:cNvSpPr txBox="1"/>
          <p:nvPr/>
        </p:nvSpPr>
        <p:spPr>
          <a:xfrm>
            <a:off x="4419178" y="3317111"/>
            <a:ext cx="424847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2400" b="0" i="0" u="none" strike="noStrike" kern="1200" cap="none" spc="0" normalizeH="0" baseline="0" noProof="0" dirty="0">
                <a:ln>
                  <a:noFill/>
                </a:ln>
                <a:solidFill>
                  <a:prstClr val="black"/>
                </a:solidFill>
                <a:effectLst/>
                <a:uLnTx/>
                <a:uFillTx/>
                <a:latin typeface="Calibri"/>
                <a:ea typeface="+mn-ea"/>
                <a:cs typeface="+mn-cs"/>
              </a:rPr>
              <a:t>Dorsal view</a:t>
            </a:r>
          </a:p>
        </p:txBody>
      </p:sp>
    </p:spTree>
    <p:extLst>
      <p:ext uri="{BB962C8B-B14F-4D97-AF65-F5344CB8AC3E}">
        <p14:creationId xmlns:p14="http://schemas.microsoft.com/office/powerpoint/2010/main" val="1437403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1A3E87E9-3CF7-23F3-133F-C3D8D45A42FE}"/>
              </a:ext>
            </a:extLst>
          </p:cNvPr>
          <p:cNvGraphicFramePr>
            <a:graphicFrameLocks noGrp="1"/>
          </p:cNvGraphicFramePr>
          <p:nvPr>
            <p:ph idx="1"/>
            <p:extLst>
              <p:ext uri="{D42A27DB-BD31-4B8C-83A1-F6EECF244321}">
                <p14:modId xmlns:p14="http://schemas.microsoft.com/office/powerpoint/2010/main" val="3109750046"/>
              </p:ext>
            </p:extLst>
          </p:nvPr>
        </p:nvGraphicFramePr>
        <p:xfrm>
          <a:off x="1493656" y="1045857"/>
          <a:ext cx="6156685" cy="2474605"/>
        </p:xfrm>
        <a:graphic>
          <a:graphicData uri="http://schemas.openxmlformats.org/drawingml/2006/table">
            <a:tbl>
              <a:tblPr firstRow="1" bandRow="1">
                <a:tableStyleId>{5C22544A-7EE6-4342-B048-85BDC9FD1C3A}</a:tableStyleId>
              </a:tblPr>
              <a:tblGrid>
                <a:gridCol w="1332149">
                  <a:extLst>
                    <a:ext uri="{9D8B030D-6E8A-4147-A177-3AD203B41FA5}">
                      <a16:colId xmlns:a16="http://schemas.microsoft.com/office/drawing/2014/main" val="1780309710"/>
                    </a:ext>
                  </a:extLst>
                </a:gridCol>
                <a:gridCol w="1152128">
                  <a:extLst>
                    <a:ext uri="{9D8B030D-6E8A-4147-A177-3AD203B41FA5}">
                      <a16:colId xmlns:a16="http://schemas.microsoft.com/office/drawing/2014/main" val="2960609125"/>
                    </a:ext>
                  </a:extLst>
                </a:gridCol>
                <a:gridCol w="1222378">
                  <a:extLst>
                    <a:ext uri="{9D8B030D-6E8A-4147-A177-3AD203B41FA5}">
                      <a16:colId xmlns:a16="http://schemas.microsoft.com/office/drawing/2014/main" val="2384335045"/>
                    </a:ext>
                  </a:extLst>
                </a:gridCol>
                <a:gridCol w="1225894">
                  <a:extLst>
                    <a:ext uri="{9D8B030D-6E8A-4147-A177-3AD203B41FA5}">
                      <a16:colId xmlns:a16="http://schemas.microsoft.com/office/drawing/2014/main" val="2439457307"/>
                    </a:ext>
                  </a:extLst>
                </a:gridCol>
                <a:gridCol w="1224136">
                  <a:extLst>
                    <a:ext uri="{9D8B030D-6E8A-4147-A177-3AD203B41FA5}">
                      <a16:colId xmlns:a16="http://schemas.microsoft.com/office/drawing/2014/main" val="1278098848"/>
                    </a:ext>
                  </a:extLst>
                </a:gridCol>
              </a:tblGrid>
              <a:tr h="387029">
                <a:tc>
                  <a:txBody>
                    <a:bodyPr/>
                    <a:lstStyle/>
                    <a:p>
                      <a:pPr algn="ctr"/>
                      <a:r>
                        <a:rPr lang="en-US" sz="1600" dirty="0"/>
                        <a:t> </a:t>
                      </a:r>
                    </a:p>
                  </a:txBody>
                  <a:tcPr anchor="ctr"/>
                </a:tc>
                <a:tc gridSpan="4">
                  <a:txBody>
                    <a:bodyPr/>
                    <a:lstStyle/>
                    <a:p>
                      <a:pPr algn="ctr"/>
                      <a:r>
                        <a:rPr lang="en-US" sz="1600" dirty="0"/>
                        <a:t>Carapace Condition (immature)</a:t>
                      </a:r>
                    </a:p>
                  </a:txBody>
                  <a:tcPr anchor="ctr"/>
                </a:tc>
                <a:tc hMerge="1">
                  <a:txBody>
                    <a:bodyPr/>
                    <a:lstStyle/>
                    <a:p>
                      <a:pPr algn="ctr"/>
                      <a:endParaRPr lang="en-US" dirty="0"/>
                    </a:p>
                  </a:txBody>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a16="http://schemas.microsoft.com/office/drawing/2014/main" val="294995989"/>
                  </a:ext>
                </a:extLst>
              </a:tr>
              <a:tr h="411176">
                <a:tc>
                  <a:txBody>
                    <a:bodyPr/>
                    <a:lstStyle/>
                    <a:p>
                      <a:pPr algn="ctr"/>
                      <a:r>
                        <a:rPr lang="en-US" sz="1600" b="1" dirty="0"/>
                        <a:t>Size Class</a:t>
                      </a:r>
                    </a:p>
                  </a:txBody>
                  <a:tcPr anchor="ctr"/>
                </a:tc>
                <a:tc>
                  <a:txBody>
                    <a:bodyPr/>
                    <a:lstStyle/>
                    <a:p>
                      <a:pPr algn="ctr"/>
                      <a:r>
                        <a:rPr lang="en-US" sz="1600" b="1" dirty="0"/>
                        <a:t>1-2</a:t>
                      </a:r>
                    </a:p>
                  </a:txBody>
                  <a:tcPr anchor="ctr"/>
                </a:tc>
                <a:tc>
                  <a:txBody>
                    <a:bodyPr/>
                    <a:lstStyle/>
                    <a:p>
                      <a:pPr algn="ctr"/>
                      <a:r>
                        <a:rPr lang="en-US" sz="1600" b="1" dirty="0"/>
                        <a:t>3</a:t>
                      </a:r>
                    </a:p>
                  </a:txBody>
                  <a:tcPr anchor="ctr"/>
                </a:tc>
                <a:tc>
                  <a:txBody>
                    <a:bodyPr/>
                    <a:lstStyle/>
                    <a:p>
                      <a:pPr algn="ctr"/>
                      <a:r>
                        <a:rPr lang="en-US" sz="1600" b="1" dirty="0"/>
                        <a:t>4</a:t>
                      </a:r>
                    </a:p>
                  </a:txBody>
                  <a:tcPr anchor="ctr"/>
                </a:tc>
                <a:tc>
                  <a:txBody>
                    <a:bodyPr/>
                    <a:lstStyle/>
                    <a:p>
                      <a:pPr algn="ctr"/>
                      <a:r>
                        <a:rPr lang="en-US" sz="1600" b="1" dirty="0"/>
                        <a:t>5</a:t>
                      </a:r>
                    </a:p>
                  </a:txBody>
                  <a:tcPr anchor="ctr"/>
                </a:tc>
                <a:extLst>
                  <a:ext uri="{0D108BD9-81ED-4DB2-BD59-A6C34878D82A}">
                    <a16:rowId xmlns:a16="http://schemas.microsoft.com/office/drawing/2014/main" val="815770402"/>
                  </a:ext>
                </a:extLst>
              </a:tr>
              <a:tr h="332693">
                <a:tc>
                  <a:txBody>
                    <a:bodyPr/>
                    <a:lstStyle/>
                    <a:p>
                      <a:pPr algn="ctr"/>
                      <a:r>
                        <a:rPr lang="en-US" sz="1600" b="1" dirty="0"/>
                        <a:t>75-84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3873825218"/>
                  </a:ext>
                </a:extLst>
              </a:tr>
              <a:tr h="332693">
                <a:tc>
                  <a:txBody>
                    <a:bodyPr/>
                    <a:lstStyle/>
                    <a:p>
                      <a:pPr algn="ctr"/>
                      <a:r>
                        <a:rPr lang="en-US" sz="1600" b="1" dirty="0"/>
                        <a:t>85-94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2800016540"/>
                  </a:ext>
                </a:extLst>
              </a:tr>
              <a:tr h="332693">
                <a:tc>
                  <a:txBody>
                    <a:bodyPr/>
                    <a:lstStyle/>
                    <a:p>
                      <a:pPr algn="ctr"/>
                      <a:r>
                        <a:rPr lang="en-US" sz="1600" b="1" dirty="0"/>
                        <a:t>95-104 mm</a:t>
                      </a:r>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3931641760"/>
                  </a:ext>
                </a:extLst>
              </a:tr>
              <a:tr h="332693">
                <a:tc>
                  <a:txBody>
                    <a:bodyPr/>
                    <a:lstStyle/>
                    <a:p>
                      <a:pPr algn="ctr"/>
                      <a:r>
                        <a:rPr lang="en-US" sz="1600" b="1" dirty="0"/>
                        <a:t>105-114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extLst>
                  <a:ext uri="{0D108BD9-81ED-4DB2-BD59-A6C34878D82A}">
                    <a16:rowId xmlns:a16="http://schemas.microsoft.com/office/drawing/2014/main" val="2958595463"/>
                  </a:ext>
                </a:extLst>
              </a:tr>
              <a:tr h="332693">
                <a:tc>
                  <a:txBody>
                    <a:bodyPr/>
                    <a:lstStyle/>
                    <a:p>
                      <a:pPr algn="ctr"/>
                      <a:r>
                        <a:rPr lang="en-US" sz="1600" b="1" dirty="0"/>
                        <a:t>115-124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extLst>
                  <a:ext uri="{0D108BD9-81ED-4DB2-BD59-A6C34878D82A}">
                    <a16:rowId xmlns:a16="http://schemas.microsoft.com/office/drawing/2014/main" val="289643415"/>
                  </a:ext>
                </a:extLst>
              </a:tr>
            </a:tbl>
          </a:graphicData>
        </a:graphic>
      </p:graphicFrame>
      <p:graphicFrame>
        <p:nvGraphicFramePr>
          <p:cNvPr id="2" name="Table 4">
            <a:extLst>
              <a:ext uri="{FF2B5EF4-FFF2-40B4-BE49-F238E27FC236}">
                <a16:creationId xmlns:a16="http://schemas.microsoft.com/office/drawing/2014/main" id="{B742108B-597E-023D-2DB3-3815CA064B28}"/>
              </a:ext>
            </a:extLst>
          </p:cNvPr>
          <p:cNvGraphicFramePr>
            <a:graphicFrameLocks/>
          </p:cNvGraphicFramePr>
          <p:nvPr>
            <p:extLst>
              <p:ext uri="{D42A27DB-BD31-4B8C-83A1-F6EECF244321}">
                <p14:modId xmlns:p14="http://schemas.microsoft.com/office/powerpoint/2010/main" val="2284788219"/>
              </p:ext>
            </p:extLst>
          </p:nvPr>
        </p:nvGraphicFramePr>
        <p:xfrm>
          <a:off x="1493656" y="3789040"/>
          <a:ext cx="6156685" cy="2474605"/>
        </p:xfrm>
        <a:graphic>
          <a:graphicData uri="http://schemas.openxmlformats.org/drawingml/2006/table">
            <a:tbl>
              <a:tblPr firstRow="1" bandRow="1">
                <a:tableStyleId>{5C22544A-7EE6-4342-B048-85BDC9FD1C3A}</a:tableStyleId>
              </a:tblPr>
              <a:tblGrid>
                <a:gridCol w="1332149">
                  <a:extLst>
                    <a:ext uri="{9D8B030D-6E8A-4147-A177-3AD203B41FA5}">
                      <a16:colId xmlns:a16="http://schemas.microsoft.com/office/drawing/2014/main" val="1780309710"/>
                    </a:ext>
                  </a:extLst>
                </a:gridCol>
                <a:gridCol w="1152128">
                  <a:extLst>
                    <a:ext uri="{9D8B030D-6E8A-4147-A177-3AD203B41FA5}">
                      <a16:colId xmlns:a16="http://schemas.microsoft.com/office/drawing/2014/main" val="2960609125"/>
                    </a:ext>
                  </a:extLst>
                </a:gridCol>
                <a:gridCol w="1222378">
                  <a:extLst>
                    <a:ext uri="{9D8B030D-6E8A-4147-A177-3AD203B41FA5}">
                      <a16:colId xmlns:a16="http://schemas.microsoft.com/office/drawing/2014/main" val="2384335045"/>
                    </a:ext>
                  </a:extLst>
                </a:gridCol>
                <a:gridCol w="1225894">
                  <a:extLst>
                    <a:ext uri="{9D8B030D-6E8A-4147-A177-3AD203B41FA5}">
                      <a16:colId xmlns:a16="http://schemas.microsoft.com/office/drawing/2014/main" val="2439457307"/>
                    </a:ext>
                  </a:extLst>
                </a:gridCol>
                <a:gridCol w="1224136">
                  <a:extLst>
                    <a:ext uri="{9D8B030D-6E8A-4147-A177-3AD203B41FA5}">
                      <a16:colId xmlns:a16="http://schemas.microsoft.com/office/drawing/2014/main" val="1278098848"/>
                    </a:ext>
                  </a:extLst>
                </a:gridCol>
              </a:tblGrid>
              <a:tr h="387029">
                <a:tc>
                  <a:txBody>
                    <a:bodyPr/>
                    <a:lstStyle/>
                    <a:p>
                      <a:pPr algn="ctr"/>
                      <a:r>
                        <a:rPr lang="en-US" sz="1600" dirty="0"/>
                        <a:t> </a:t>
                      </a:r>
                    </a:p>
                  </a:txBody>
                  <a:tcPr anchor="ctr"/>
                </a:tc>
                <a:tc gridSpan="4">
                  <a:txBody>
                    <a:bodyPr/>
                    <a:lstStyle/>
                    <a:p>
                      <a:pPr algn="ctr"/>
                      <a:r>
                        <a:rPr lang="en-US" sz="1600" dirty="0"/>
                        <a:t>Carapace Condition (mature)</a:t>
                      </a:r>
                    </a:p>
                  </a:txBody>
                  <a:tcPr anchor="ctr"/>
                </a:tc>
                <a:tc hMerge="1">
                  <a:txBody>
                    <a:bodyPr/>
                    <a:lstStyle/>
                    <a:p>
                      <a:pPr algn="ctr"/>
                      <a:endParaRPr lang="en-US" dirty="0"/>
                    </a:p>
                  </a:txBody>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a16="http://schemas.microsoft.com/office/drawing/2014/main" val="294995989"/>
                  </a:ext>
                </a:extLst>
              </a:tr>
              <a:tr h="411176">
                <a:tc>
                  <a:txBody>
                    <a:bodyPr/>
                    <a:lstStyle/>
                    <a:p>
                      <a:pPr algn="ctr"/>
                      <a:r>
                        <a:rPr lang="en-US" sz="1600" b="1" dirty="0"/>
                        <a:t>Size Class</a:t>
                      </a:r>
                    </a:p>
                  </a:txBody>
                  <a:tcPr anchor="ctr"/>
                </a:tc>
                <a:tc>
                  <a:txBody>
                    <a:bodyPr/>
                    <a:lstStyle/>
                    <a:p>
                      <a:pPr algn="ctr"/>
                      <a:r>
                        <a:rPr lang="en-US" sz="1600" b="1" dirty="0"/>
                        <a:t>1-2</a:t>
                      </a:r>
                    </a:p>
                  </a:txBody>
                  <a:tcPr anchor="ctr"/>
                </a:tc>
                <a:tc>
                  <a:txBody>
                    <a:bodyPr/>
                    <a:lstStyle/>
                    <a:p>
                      <a:pPr algn="ctr"/>
                      <a:r>
                        <a:rPr lang="en-US" sz="1600" b="1" dirty="0"/>
                        <a:t>3</a:t>
                      </a:r>
                    </a:p>
                  </a:txBody>
                  <a:tcPr anchor="ctr"/>
                </a:tc>
                <a:tc>
                  <a:txBody>
                    <a:bodyPr/>
                    <a:lstStyle/>
                    <a:p>
                      <a:pPr algn="ctr"/>
                      <a:r>
                        <a:rPr lang="en-US" sz="1600" b="1" dirty="0"/>
                        <a:t>4</a:t>
                      </a:r>
                    </a:p>
                  </a:txBody>
                  <a:tcPr anchor="ctr"/>
                </a:tc>
                <a:tc>
                  <a:txBody>
                    <a:bodyPr/>
                    <a:lstStyle/>
                    <a:p>
                      <a:pPr algn="ctr"/>
                      <a:r>
                        <a:rPr lang="en-US" sz="1600" b="1" dirty="0"/>
                        <a:t>5</a:t>
                      </a:r>
                    </a:p>
                  </a:txBody>
                  <a:tcPr anchor="ctr"/>
                </a:tc>
                <a:extLst>
                  <a:ext uri="{0D108BD9-81ED-4DB2-BD59-A6C34878D82A}">
                    <a16:rowId xmlns:a16="http://schemas.microsoft.com/office/drawing/2014/main" val="815770402"/>
                  </a:ext>
                </a:extLst>
              </a:tr>
              <a:tr h="332693">
                <a:tc>
                  <a:txBody>
                    <a:bodyPr/>
                    <a:lstStyle/>
                    <a:p>
                      <a:pPr algn="ctr"/>
                      <a:r>
                        <a:rPr lang="en-US" sz="1600" b="1" dirty="0"/>
                        <a:t>75-84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3873825218"/>
                  </a:ext>
                </a:extLst>
              </a:tr>
              <a:tr h="332693">
                <a:tc>
                  <a:txBody>
                    <a:bodyPr/>
                    <a:lstStyle/>
                    <a:p>
                      <a:pPr algn="ctr"/>
                      <a:r>
                        <a:rPr lang="en-US" sz="1600" b="1" dirty="0"/>
                        <a:t>85-94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2800016540"/>
                  </a:ext>
                </a:extLst>
              </a:tr>
              <a:tr h="332693">
                <a:tc>
                  <a:txBody>
                    <a:bodyPr/>
                    <a:lstStyle/>
                    <a:p>
                      <a:pPr algn="ctr"/>
                      <a:r>
                        <a:rPr lang="en-US" sz="1600" b="1" dirty="0"/>
                        <a:t>95-104 mm</a:t>
                      </a:r>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3931641760"/>
                  </a:ext>
                </a:extLst>
              </a:tr>
              <a:tr h="332693">
                <a:tc>
                  <a:txBody>
                    <a:bodyPr/>
                    <a:lstStyle/>
                    <a:p>
                      <a:pPr algn="ctr"/>
                      <a:r>
                        <a:rPr lang="en-US" sz="1600" b="1" dirty="0"/>
                        <a:t>105-114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extLst>
                  <a:ext uri="{0D108BD9-81ED-4DB2-BD59-A6C34878D82A}">
                    <a16:rowId xmlns:a16="http://schemas.microsoft.com/office/drawing/2014/main" val="2958595463"/>
                  </a:ext>
                </a:extLst>
              </a:tr>
              <a:tr h="332693">
                <a:tc>
                  <a:txBody>
                    <a:bodyPr/>
                    <a:lstStyle/>
                    <a:p>
                      <a:pPr algn="ctr"/>
                      <a:r>
                        <a:rPr lang="en-US" sz="1600" b="1" dirty="0"/>
                        <a:t>115-124 mm</a:t>
                      </a:r>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extLst>
                  <a:ext uri="{0D108BD9-81ED-4DB2-BD59-A6C34878D82A}">
                    <a16:rowId xmlns:a16="http://schemas.microsoft.com/office/drawing/2014/main" val="289643415"/>
                  </a:ext>
                </a:extLst>
              </a:tr>
            </a:tbl>
          </a:graphicData>
        </a:graphic>
      </p:graphicFrame>
      <p:sp>
        <p:nvSpPr>
          <p:cNvPr id="3" name="Title 3">
            <a:extLst>
              <a:ext uri="{FF2B5EF4-FFF2-40B4-BE49-F238E27FC236}">
                <a16:creationId xmlns:a16="http://schemas.microsoft.com/office/drawing/2014/main" id="{80A60B62-BF79-4790-5AA4-BCB7E9CE6389}"/>
              </a:ext>
            </a:extLst>
          </p:cNvPr>
          <p:cNvSpPr>
            <a:spLocks noGrp="1"/>
          </p:cNvSpPr>
          <p:nvPr>
            <p:ph type="title"/>
          </p:nvPr>
        </p:nvSpPr>
        <p:spPr>
          <a:xfrm>
            <a:off x="457200" y="274638"/>
            <a:ext cx="8229600" cy="562074"/>
          </a:xfrm>
        </p:spPr>
        <p:txBody>
          <a:bodyPr>
            <a:noAutofit/>
          </a:bodyPr>
          <a:lstStyle/>
          <a:p>
            <a:r>
              <a:rPr lang="en-US" sz="3600" dirty="0"/>
              <a:t>Sampling stratification</a:t>
            </a:r>
          </a:p>
        </p:txBody>
      </p:sp>
    </p:spTree>
    <p:extLst>
      <p:ext uri="{BB962C8B-B14F-4D97-AF65-F5344CB8AC3E}">
        <p14:creationId xmlns:p14="http://schemas.microsoft.com/office/powerpoint/2010/main" val="1129626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45D35C80-9A22-C853-D115-01470F1FE08E}"/>
              </a:ext>
            </a:extLst>
          </p:cNvPr>
          <p:cNvSpPr>
            <a:spLocks noChangeArrowheads="1"/>
          </p:cNvSpPr>
          <p:nvPr/>
        </p:nvSpPr>
        <p:spPr bwMode="auto">
          <a:xfrm>
            <a:off x="457200" y="1191237"/>
            <a:ext cx="8387233"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Snow crab grow by periodically shedding their old, smaller, hard shell and forming a new, larger and soft shell, which subsequently hardens over time.</a:t>
            </a:r>
            <a:r>
              <a:rPr kumimoji="0" lang="en-CA"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a:t>
            </a:r>
            <a:r>
              <a:rPr kumimoji="0" lang="en-US" altLang="en-US"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With respect to managing the snow crab fishery, it is important to distinguish soft-shelled crab for two reasons: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CA" altLang="en-US" b="0" i="0" u="none" strike="noStrike" cap="none" normalizeH="0" baseline="0" dirty="0">
                <a:ln>
                  <a:noFill/>
                </a:ln>
                <a:solidFill>
                  <a:schemeClr val="tx1"/>
                </a:solidFill>
                <a:effectLst/>
                <a:latin typeface="+mj-lt"/>
              </a:rPr>
              <a:t>To </a:t>
            </a:r>
            <a:r>
              <a:rPr kumimoji="0" lang="en-CA" altLang="en-US" b="1" i="0" u="none" strike="noStrike" cap="none" normalizeH="0" baseline="0" dirty="0">
                <a:ln>
                  <a:noFill/>
                </a:ln>
                <a:solidFill>
                  <a:schemeClr val="tx1"/>
                </a:solidFill>
                <a:effectLst/>
                <a:latin typeface="+mj-lt"/>
              </a:rPr>
              <a:t>quantify </a:t>
            </a:r>
            <a:r>
              <a:rPr lang="en-CA" altLang="en-US" b="1" dirty="0">
                <a:latin typeface="+mj-lt"/>
              </a:rPr>
              <a:t>recruitment to the fishery</a:t>
            </a:r>
            <a:r>
              <a:rPr lang="en-CA" altLang="en-US" dirty="0">
                <a:latin typeface="+mj-lt"/>
              </a:rPr>
              <a:t>, which is used </a:t>
            </a:r>
            <a:r>
              <a:rPr kumimoji="0" lang="en-CA" altLang="en-US" b="0" i="0" u="none" strike="noStrike" cap="none" normalizeH="0" baseline="0" dirty="0">
                <a:ln>
                  <a:noFill/>
                </a:ln>
                <a:solidFill>
                  <a:schemeClr val="tx1"/>
                </a:solidFill>
                <a:effectLst/>
                <a:latin typeface="+mj-lt"/>
              </a:rPr>
              <a:t>for modeling the dynamics of the snow crab population and determining the status of the commercial stock.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CA" altLang="en-US" b="0" i="0" u="none" strike="noStrike" cap="none" normalizeH="0" baseline="0" dirty="0">
                <a:ln>
                  <a:noFill/>
                </a:ln>
                <a:solidFill>
                  <a:schemeClr val="tx1"/>
                </a:solidFill>
                <a:effectLst/>
                <a:latin typeface="+mj-lt"/>
              </a:rPr>
              <a:t>To estimate the </a:t>
            </a:r>
            <a:r>
              <a:rPr kumimoji="0" lang="en-CA" altLang="en-US" b="1" i="0" u="none" strike="noStrike" cap="none" normalizeH="0" baseline="0" dirty="0">
                <a:ln>
                  <a:noFill/>
                </a:ln>
                <a:solidFill>
                  <a:schemeClr val="tx1"/>
                </a:solidFill>
                <a:effectLst/>
                <a:latin typeface="+mj-lt"/>
              </a:rPr>
              <a:t>quantity of soft-shelled crab </a:t>
            </a:r>
            <a:r>
              <a:rPr kumimoji="0" lang="en-CA" altLang="en-US" b="0" i="0" u="none" strike="noStrike" cap="none" normalizeH="0" baseline="0" dirty="0">
                <a:ln>
                  <a:noFill/>
                </a:ln>
                <a:solidFill>
                  <a:schemeClr val="tx1"/>
                </a:solidFill>
                <a:effectLst/>
                <a:latin typeface="+mj-lt"/>
              </a:rPr>
              <a:t>being caught by fishermen. Soft-</a:t>
            </a:r>
            <a:r>
              <a:rPr lang="en-CA" altLang="en-US" dirty="0">
                <a:latin typeface="+mj-lt"/>
              </a:rPr>
              <a:t>shelled crab are of no commercial value, but are vulnerable to mortality even when fishermen return them to the water. </a:t>
            </a:r>
          </a:p>
          <a:p>
            <a:pPr marR="0" lvl="0" algn="l" defTabSz="914400" rtl="0" eaLnBrk="0" fontAlgn="base" latinLnBrk="0" hangingPunct="0">
              <a:lnSpc>
                <a:spcPct val="100000"/>
              </a:lnSpc>
              <a:spcBef>
                <a:spcPct val="0"/>
              </a:spcBef>
              <a:spcAft>
                <a:spcPct val="0"/>
              </a:spcAft>
              <a:buClrTx/>
              <a:buSzTx/>
              <a:tabLst/>
            </a:pPr>
            <a:endParaRPr lang="en-CA" altLang="en-US" dirty="0">
              <a:latin typeface="+mj-lt"/>
            </a:endParaRPr>
          </a:p>
          <a:p>
            <a:pPr eaLnBrk="0" fontAlgn="base" hangingPunct="0">
              <a:spcBef>
                <a:spcPct val="0"/>
              </a:spcBef>
              <a:spcAft>
                <a:spcPct val="0"/>
              </a:spcAft>
            </a:pP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Currently, soft-shelled crab are distinguished using a number of </a:t>
            </a:r>
            <a:r>
              <a:rPr kumimoji="0" lang="en-US" altLang="en-US" sz="1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subjective external characteristics</a:t>
            </a: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of the crab’s shell, such as </a:t>
            </a:r>
            <a:r>
              <a:rPr kumimoji="0" lang="en-US" altLang="en-US" sz="1800" b="0" i="0" u="none" strike="noStrike" cap="none" normalizeH="0" baseline="0" dirty="0" err="1">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colour</a:t>
            </a:r>
            <a:r>
              <a:rPr kumimoji="0" lang="en-US"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opacity, iridescence, or the quantity of surface organisms on the crab shell. Training and field testing is required to achieve the desired level of consistency between field samplers, with varying levels of success. </a:t>
            </a:r>
            <a:r>
              <a:rPr kumimoji="0" lang="en-CA"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The task is further complicated by the fact that the external appearance of crab varies between different locations and over the field season, creating uncertainty as to the reliability of these observations. Thus, there is a </a:t>
            </a:r>
            <a:r>
              <a:rPr kumimoji="0" lang="en-CA" altLang="en-US" sz="1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need</a:t>
            </a:r>
            <a:r>
              <a:rPr kumimoji="0" lang="en-CA"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of a way </a:t>
            </a:r>
            <a:r>
              <a:rPr kumimoji="0" lang="en-CA" altLang="en-US" sz="1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objectively</a:t>
            </a:r>
            <a:r>
              <a:rPr kumimoji="0" lang="en-CA" altLang="en-US" sz="1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distinguish between soft and hard-shelled crab in the field. </a:t>
            </a:r>
            <a:endParaRPr kumimoji="0" lang="en-CA" altLang="en-US" sz="4000" b="0" i="0" u="none" strike="noStrike" cap="none" normalizeH="0" baseline="0" dirty="0">
              <a:ln>
                <a:noFill/>
              </a:ln>
              <a:solidFill>
                <a:schemeClr val="tx1"/>
              </a:solidFill>
              <a:effectLst/>
              <a:latin typeface="Arial" panose="020B0604020202020204" pitchFamily="34" charset="0"/>
            </a:endParaRPr>
          </a:p>
        </p:txBody>
      </p:sp>
      <p:sp>
        <p:nvSpPr>
          <p:cNvPr id="12" name="Title 1">
            <a:extLst>
              <a:ext uri="{FF2B5EF4-FFF2-40B4-BE49-F238E27FC236}">
                <a16:creationId xmlns:a16="http://schemas.microsoft.com/office/drawing/2014/main" id="{0C25A1FB-1F41-4BC4-224D-01B6DC822C7B}"/>
              </a:ext>
            </a:extLst>
          </p:cNvPr>
          <p:cNvSpPr>
            <a:spLocks noGrp="1"/>
          </p:cNvSpPr>
          <p:nvPr>
            <p:ph type="title"/>
          </p:nvPr>
        </p:nvSpPr>
        <p:spPr>
          <a:xfrm>
            <a:off x="457200" y="274638"/>
            <a:ext cx="8229600" cy="634082"/>
          </a:xfrm>
        </p:spPr>
        <p:txBody>
          <a:bodyPr>
            <a:normAutofit fontScale="90000"/>
          </a:bodyPr>
          <a:lstStyle/>
          <a:p>
            <a:r>
              <a:rPr lang="fr-CA" dirty="0"/>
              <a:t>Background</a:t>
            </a:r>
            <a:endParaRPr lang="en-CA" dirty="0"/>
          </a:p>
        </p:txBody>
      </p:sp>
    </p:spTree>
    <p:extLst>
      <p:ext uri="{BB962C8B-B14F-4D97-AF65-F5344CB8AC3E}">
        <p14:creationId xmlns:p14="http://schemas.microsoft.com/office/powerpoint/2010/main" val="2001273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4082"/>
          </a:xfrm>
        </p:spPr>
        <p:txBody>
          <a:bodyPr>
            <a:normAutofit fontScale="90000"/>
          </a:bodyPr>
          <a:lstStyle/>
          <a:p>
            <a:r>
              <a:rPr lang="fr-CA" dirty="0"/>
              <a:t>Objectives</a:t>
            </a:r>
            <a:endParaRPr lang="en-CA" dirty="0"/>
          </a:p>
        </p:txBody>
      </p:sp>
      <p:sp>
        <p:nvSpPr>
          <p:cNvPr id="3" name="Content Placeholder 2"/>
          <p:cNvSpPr>
            <a:spLocks noGrp="1"/>
          </p:cNvSpPr>
          <p:nvPr>
            <p:ph idx="1"/>
          </p:nvPr>
        </p:nvSpPr>
        <p:spPr>
          <a:xfrm>
            <a:off x="347167" y="1700808"/>
            <a:ext cx="8363272" cy="3168352"/>
          </a:xfrm>
        </p:spPr>
        <p:txBody>
          <a:bodyPr>
            <a:normAutofit/>
          </a:bodyPr>
          <a:lstStyle/>
          <a:p>
            <a:r>
              <a:rPr lang="fr-CA" sz="2400" dirty="0" err="1"/>
              <a:t>Gather</a:t>
            </a:r>
            <a:r>
              <a:rPr lang="fr-CA" sz="2400" dirty="0"/>
              <a:t> a </a:t>
            </a:r>
            <a:r>
              <a:rPr lang="fr-CA" sz="2400" dirty="0" err="1"/>
              <a:t>dataset</a:t>
            </a:r>
            <a:r>
              <a:rPr lang="fr-CA" sz="2400" dirty="0"/>
              <a:t> on </a:t>
            </a:r>
            <a:r>
              <a:rPr lang="fr-CA" sz="2400" dirty="0" err="1"/>
              <a:t>individual</a:t>
            </a:r>
            <a:r>
              <a:rPr lang="fr-CA" sz="2400" dirty="0"/>
              <a:t> </a:t>
            </a:r>
            <a:r>
              <a:rPr lang="fr-CA" sz="2400" dirty="0" err="1"/>
              <a:t>snow</a:t>
            </a:r>
            <a:r>
              <a:rPr lang="fr-CA" sz="2400" dirty="0"/>
              <a:t> </a:t>
            </a:r>
            <a:r>
              <a:rPr lang="fr-CA" sz="2400" dirty="0" err="1"/>
              <a:t>crab</a:t>
            </a:r>
            <a:r>
              <a:rPr lang="fr-CA" sz="2400" dirty="0"/>
              <a:t> </a:t>
            </a:r>
            <a:r>
              <a:rPr lang="fr-CA" sz="2400" dirty="0" err="1"/>
              <a:t>which</a:t>
            </a:r>
            <a:r>
              <a:rPr lang="fr-CA" sz="2400" dirty="0"/>
              <a:t> </a:t>
            </a:r>
            <a:r>
              <a:rPr lang="fr-CA" sz="2400" dirty="0" err="1"/>
              <a:t>contains</a:t>
            </a:r>
            <a:r>
              <a:rPr lang="fr-CA" sz="2400" dirty="0"/>
              <a:t> </a:t>
            </a:r>
            <a:r>
              <a:rPr lang="fr-CA" sz="2400" dirty="0" err="1"/>
              <a:t>both</a:t>
            </a:r>
            <a:r>
              <a:rPr lang="fr-CA" sz="2400" dirty="0"/>
              <a:t> </a:t>
            </a:r>
            <a:r>
              <a:rPr lang="fr-CA" sz="2400" dirty="0" err="1"/>
              <a:t>traditional</a:t>
            </a:r>
            <a:r>
              <a:rPr lang="fr-CA" sz="2400" dirty="0"/>
              <a:t> </a:t>
            </a:r>
            <a:r>
              <a:rPr lang="fr-CA" sz="2400" dirty="0" err="1"/>
              <a:t>measurements</a:t>
            </a:r>
            <a:r>
              <a:rPr lang="fr-CA" sz="2400" dirty="0"/>
              <a:t> and observations, as </a:t>
            </a:r>
            <a:r>
              <a:rPr lang="fr-CA" sz="2400" dirty="0" err="1"/>
              <a:t>well</a:t>
            </a:r>
            <a:r>
              <a:rPr lang="fr-CA" sz="2400" dirty="0"/>
              <a:t> as new </a:t>
            </a:r>
            <a:r>
              <a:rPr lang="fr-CA" sz="2400" dirty="0" err="1"/>
              <a:t>measurements</a:t>
            </a:r>
            <a:r>
              <a:rPr lang="fr-CA" sz="2400" dirty="0"/>
              <a:t> </a:t>
            </a:r>
            <a:r>
              <a:rPr lang="fr-CA" sz="2400" dirty="0" err="1"/>
              <a:t>relating</a:t>
            </a:r>
            <a:r>
              <a:rPr lang="fr-CA" sz="2400" dirty="0"/>
              <a:t> to </a:t>
            </a:r>
            <a:r>
              <a:rPr lang="fr-CA" sz="2400" dirty="0" err="1"/>
              <a:t>different</a:t>
            </a:r>
            <a:r>
              <a:rPr lang="fr-CA" sz="2400" dirty="0"/>
              <a:t> </a:t>
            </a:r>
            <a:r>
              <a:rPr lang="fr-CA" sz="2400" dirty="0" err="1"/>
              <a:t>material</a:t>
            </a:r>
            <a:r>
              <a:rPr lang="fr-CA" sz="2400" dirty="0"/>
              <a:t> </a:t>
            </a:r>
            <a:r>
              <a:rPr lang="fr-CA" sz="2400" dirty="0" err="1"/>
              <a:t>properties</a:t>
            </a:r>
            <a:r>
              <a:rPr lang="fr-CA" sz="2400" dirty="0"/>
              <a:t> of </a:t>
            </a:r>
            <a:r>
              <a:rPr lang="fr-CA" sz="2400" dirty="0" err="1"/>
              <a:t>snow</a:t>
            </a:r>
            <a:r>
              <a:rPr lang="fr-CA" sz="2400" dirty="0"/>
              <a:t> </a:t>
            </a:r>
            <a:r>
              <a:rPr lang="fr-CA" sz="2400" dirty="0" err="1"/>
              <a:t>crab</a:t>
            </a:r>
            <a:r>
              <a:rPr lang="fr-CA" sz="2400" dirty="0"/>
              <a:t>.</a:t>
            </a:r>
          </a:p>
          <a:p>
            <a:endParaRPr lang="fr-CA" sz="2400" dirty="0"/>
          </a:p>
          <a:p>
            <a:r>
              <a:rPr lang="fr-CA" sz="2400" dirty="0"/>
              <a:t>Examine the </a:t>
            </a:r>
            <a:r>
              <a:rPr lang="fr-CA" sz="2400" dirty="0" err="1"/>
              <a:t>relationships</a:t>
            </a:r>
            <a:r>
              <a:rPr lang="fr-CA" sz="2400" dirty="0"/>
              <a:t> </a:t>
            </a:r>
            <a:r>
              <a:rPr lang="fr-CA" sz="2400" dirty="0" err="1"/>
              <a:t>between</a:t>
            </a:r>
            <a:r>
              <a:rPr lang="fr-CA" sz="2400" dirty="0"/>
              <a:t> the new and </a:t>
            </a:r>
            <a:r>
              <a:rPr lang="fr-CA" sz="2400" dirty="0" err="1"/>
              <a:t>old</a:t>
            </a:r>
            <a:r>
              <a:rPr lang="fr-CA" sz="2400" dirty="0"/>
              <a:t> observations, </a:t>
            </a:r>
            <a:r>
              <a:rPr lang="fr-CA" sz="2400" dirty="0" err="1"/>
              <a:t>with</a:t>
            </a:r>
            <a:r>
              <a:rPr lang="fr-CA" sz="2400" dirty="0"/>
              <a:t> a </a:t>
            </a:r>
            <a:r>
              <a:rPr lang="fr-CA" sz="2400" dirty="0" err="1"/>
              <a:t>special</a:t>
            </a:r>
            <a:r>
              <a:rPr lang="fr-CA" sz="2400" dirty="0"/>
              <a:t> focus on </a:t>
            </a:r>
            <a:r>
              <a:rPr lang="fr-CA" sz="2400" dirty="0" err="1"/>
              <a:t>distinguishing</a:t>
            </a:r>
            <a:r>
              <a:rPr lang="fr-CA" sz="2400" dirty="0"/>
              <a:t> </a:t>
            </a:r>
            <a:r>
              <a:rPr lang="fr-CA" sz="2400" dirty="0" err="1"/>
              <a:t>between</a:t>
            </a:r>
            <a:r>
              <a:rPr lang="fr-CA" sz="2400" dirty="0"/>
              <a:t> new and </a:t>
            </a:r>
            <a:r>
              <a:rPr lang="fr-CA" sz="2400" dirty="0" err="1"/>
              <a:t>old</a:t>
            </a:r>
            <a:r>
              <a:rPr lang="fr-CA" sz="2400" dirty="0"/>
              <a:t> </a:t>
            </a:r>
            <a:r>
              <a:rPr lang="fr-CA" sz="2400" dirty="0" err="1"/>
              <a:t>crab</a:t>
            </a:r>
            <a:r>
              <a:rPr lang="fr-CA" sz="2400" dirty="0"/>
              <a:t>, i.e. soft and hard </a:t>
            </a:r>
            <a:r>
              <a:rPr lang="fr-CA" sz="2400" dirty="0" err="1"/>
              <a:t>crab</a:t>
            </a:r>
            <a:r>
              <a:rPr lang="fr-CA" sz="2400" dirty="0"/>
              <a:t>, in the </a:t>
            </a:r>
            <a:r>
              <a:rPr lang="fr-CA" sz="2400" dirty="0" err="1"/>
              <a:t>field</a:t>
            </a:r>
            <a:r>
              <a:rPr lang="fr-CA" sz="2400" dirty="0"/>
              <a:t>.</a:t>
            </a:r>
          </a:p>
        </p:txBody>
      </p:sp>
    </p:spTree>
    <p:extLst>
      <p:ext uri="{BB962C8B-B14F-4D97-AF65-F5344CB8AC3E}">
        <p14:creationId xmlns:p14="http://schemas.microsoft.com/office/powerpoint/2010/main" val="3417532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6A23D2-2094-CF2F-D898-15D3396CEAD1}"/>
              </a:ext>
            </a:extLst>
          </p:cNvPr>
          <p:cNvSpPr>
            <a:spLocks noGrp="1"/>
          </p:cNvSpPr>
          <p:nvPr>
            <p:ph idx="1"/>
          </p:nvPr>
        </p:nvSpPr>
        <p:spPr>
          <a:xfrm>
            <a:off x="427856" y="1556792"/>
            <a:ext cx="8258944" cy="3240360"/>
          </a:xfrm>
        </p:spPr>
        <p:txBody>
          <a:bodyPr>
            <a:normAutofit/>
          </a:bodyPr>
          <a:lstStyle/>
          <a:p>
            <a:r>
              <a:rPr lang="fr-CA" sz="2800" i="1" dirty="0" err="1"/>
              <a:t>When</a:t>
            </a:r>
            <a:r>
              <a:rPr lang="fr-CA" sz="2800" dirty="0"/>
              <a:t> : </a:t>
            </a:r>
            <a:r>
              <a:rPr lang="fr-CA" sz="2800" dirty="0" err="1"/>
              <a:t>Early</a:t>
            </a:r>
            <a:r>
              <a:rPr lang="fr-CA" sz="2800" dirty="0"/>
              <a:t> </a:t>
            </a:r>
            <a:r>
              <a:rPr lang="fr-CA" sz="2800" dirty="0" err="1"/>
              <a:t>september</a:t>
            </a:r>
            <a:r>
              <a:rPr lang="fr-CA" sz="2800" dirty="0"/>
              <a:t>, 2023.</a:t>
            </a:r>
          </a:p>
          <a:p>
            <a:r>
              <a:rPr lang="fr-CA" sz="2800" i="1" dirty="0" err="1"/>
              <a:t>Where</a:t>
            </a:r>
            <a:r>
              <a:rPr lang="fr-CA" sz="2800" dirty="0"/>
              <a:t> : Off the </a:t>
            </a:r>
            <a:r>
              <a:rPr lang="fr-CA" sz="2800" dirty="0" err="1"/>
              <a:t>coast</a:t>
            </a:r>
            <a:r>
              <a:rPr lang="fr-CA" sz="2800" dirty="0"/>
              <a:t> of </a:t>
            </a:r>
            <a:r>
              <a:rPr lang="fr-CA" sz="2800" dirty="0" err="1"/>
              <a:t>Cheticamp</a:t>
            </a:r>
            <a:r>
              <a:rPr lang="fr-CA" sz="2800" dirty="0"/>
              <a:t>.</a:t>
            </a:r>
          </a:p>
          <a:p>
            <a:r>
              <a:rPr lang="fr-CA" sz="2800" i="1" dirty="0"/>
              <a:t>Vessel</a:t>
            </a:r>
            <a:r>
              <a:rPr lang="fr-CA" sz="2800" dirty="0"/>
              <a:t> : CCGS M. </a:t>
            </a:r>
            <a:r>
              <a:rPr lang="fr-CA" sz="2800" dirty="0" err="1"/>
              <a:t>Perley</a:t>
            </a:r>
            <a:r>
              <a:rPr lang="fr-CA" sz="2800" dirty="0"/>
              <a:t>.</a:t>
            </a:r>
          </a:p>
          <a:p>
            <a:r>
              <a:rPr lang="fr-CA" sz="2800" i="1" dirty="0" err="1"/>
              <a:t>Gear</a:t>
            </a:r>
            <a:r>
              <a:rPr lang="fr-CA" sz="2800" dirty="0"/>
              <a:t> : Small fine-</a:t>
            </a:r>
            <a:r>
              <a:rPr lang="fr-CA" sz="2800" dirty="0" err="1"/>
              <a:t>meshed</a:t>
            </a:r>
            <a:r>
              <a:rPr lang="fr-CA" sz="2800" dirty="0"/>
              <a:t> </a:t>
            </a:r>
            <a:r>
              <a:rPr lang="fr-CA" sz="2800" dirty="0" err="1"/>
              <a:t>conical</a:t>
            </a:r>
            <a:r>
              <a:rPr lang="fr-CA" sz="2800" dirty="0"/>
              <a:t> </a:t>
            </a:r>
            <a:r>
              <a:rPr lang="fr-CA" sz="2800" dirty="0" err="1"/>
              <a:t>snow</a:t>
            </a:r>
            <a:r>
              <a:rPr lang="fr-CA" sz="2800" dirty="0"/>
              <a:t> </a:t>
            </a:r>
            <a:r>
              <a:rPr lang="fr-CA" sz="2800" dirty="0" err="1"/>
              <a:t>crab</a:t>
            </a:r>
            <a:r>
              <a:rPr lang="fr-CA" sz="2800" dirty="0"/>
              <a:t> traps.</a:t>
            </a:r>
          </a:p>
          <a:p>
            <a:r>
              <a:rPr lang="fr-CA" sz="2800" i="1" dirty="0"/>
              <a:t>Sampling </a:t>
            </a:r>
            <a:r>
              <a:rPr lang="fr-CA" sz="2800" i="1" dirty="0" err="1"/>
              <a:t>target</a:t>
            </a:r>
            <a:r>
              <a:rPr lang="fr-CA" sz="2800" i="1" dirty="0"/>
              <a:t> </a:t>
            </a:r>
            <a:r>
              <a:rPr lang="fr-CA" sz="2800" dirty="0"/>
              <a:t>: Male </a:t>
            </a:r>
            <a:r>
              <a:rPr lang="fr-CA" sz="2800" dirty="0" err="1"/>
              <a:t>snow</a:t>
            </a:r>
            <a:r>
              <a:rPr lang="fr-CA" sz="2800" dirty="0"/>
              <a:t> </a:t>
            </a:r>
            <a:r>
              <a:rPr lang="fr-CA" sz="2800" dirty="0" err="1"/>
              <a:t>crab</a:t>
            </a:r>
            <a:r>
              <a:rPr lang="fr-CA" sz="2800" dirty="0"/>
              <a:t>, </a:t>
            </a:r>
            <a:r>
              <a:rPr lang="fr-CA" sz="2800" dirty="0" err="1"/>
              <a:t>stratified</a:t>
            </a:r>
            <a:r>
              <a:rPr lang="fr-CA" sz="2800" dirty="0"/>
              <a:t> by size, </a:t>
            </a:r>
            <a:r>
              <a:rPr lang="fr-CA" sz="2800" dirty="0" err="1"/>
              <a:t>maturity</a:t>
            </a:r>
            <a:r>
              <a:rPr lang="fr-CA" sz="2800" dirty="0"/>
              <a:t> and carapace condition.</a:t>
            </a:r>
          </a:p>
          <a:p>
            <a:pPr marL="0" indent="0">
              <a:buNone/>
            </a:pPr>
            <a:endParaRPr lang="en-US" sz="2800" dirty="0"/>
          </a:p>
        </p:txBody>
      </p:sp>
      <p:sp>
        <p:nvSpPr>
          <p:cNvPr id="4" name="Title 1">
            <a:extLst>
              <a:ext uri="{FF2B5EF4-FFF2-40B4-BE49-F238E27FC236}">
                <a16:creationId xmlns:a16="http://schemas.microsoft.com/office/drawing/2014/main" id="{CB836B56-2F4A-977B-3213-BEC64EFA291A}"/>
              </a:ext>
            </a:extLst>
          </p:cNvPr>
          <p:cNvSpPr txBox="1">
            <a:spLocks/>
          </p:cNvSpPr>
          <p:nvPr/>
        </p:nvSpPr>
        <p:spPr>
          <a:xfrm>
            <a:off x="457200" y="274638"/>
            <a:ext cx="8229600" cy="634082"/>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fr-CA" dirty="0"/>
              <a:t>Methods</a:t>
            </a:r>
            <a:endParaRPr lang="en-CA" dirty="0"/>
          </a:p>
        </p:txBody>
      </p:sp>
    </p:spTree>
    <p:extLst>
      <p:ext uri="{BB962C8B-B14F-4D97-AF65-F5344CB8AC3E}">
        <p14:creationId xmlns:p14="http://schemas.microsoft.com/office/powerpoint/2010/main" val="236957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447F78-6EF1-FC24-7B35-7D0BFC4237E4}"/>
              </a:ext>
            </a:extLst>
          </p:cNvPr>
          <p:cNvSpPr>
            <a:spLocks noGrp="1"/>
          </p:cNvSpPr>
          <p:nvPr>
            <p:ph idx="1"/>
          </p:nvPr>
        </p:nvSpPr>
        <p:spPr>
          <a:xfrm>
            <a:off x="359532" y="1196752"/>
            <a:ext cx="8424936" cy="4896544"/>
          </a:xfrm>
        </p:spPr>
        <p:txBody>
          <a:bodyPr>
            <a:normAutofit/>
          </a:bodyPr>
          <a:lstStyle/>
          <a:p>
            <a:pPr marL="0" indent="0">
              <a:buNone/>
            </a:pPr>
            <a:r>
              <a:rPr lang="fr-CA" sz="2400" dirty="0"/>
              <a:t>For </a:t>
            </a:r>
            <a:r>
              <a:rPr lang="fr-CA" sz="2400" dirty="0" err="1"/>
              <a:t>each</a:t>
            </a:r>
            <a:r>
              <a:rPr lang="fr-CA" sz="2400" dirty="0"/>
              <a:t> </a:t>
            </a:r>
            <a:r>
              <a:rPr lang="fr-CA" sz="2400" dirty="0" err="1"/>
              <a:t>sampled</a:t>
            </a:r>
            <a:r>
              <a:rPr lang="fr-CA" sz="2400" dirty="0"/>
              <a:t> </a:t>
            </a:r>
            <a:r>
              <a:rPr lang="fr-CA" sz="2400" dirty="0" err="1"/>
              <a:t>snow</a:t>
            </a:r>
            <a:r>
              <a:rPr lang="fr-CA" sz="2400" dirty="0"/>
              <a:t> </a:t>
            </a:r>
            <a:r>
              <a:rPr lang="fr-CA" sz="2400" dirty="0" err="1"/>
              <a:t>crab</a:t>
            </a:r>
            <a:r>
              <a:rPr lang="fr-CA" sz="2400" dirty="0"/>
              <a:t>, </a:t>
            </a:r>
            <a:r>
              <a:rPr lang="fr-CA" sz="2400" dirty="0" err="1"/>
              <a:t>apply</a:t>
            </a:r>
            <a:r>
              <a:rPr lang="fr-CA" sz="2400" dirty="0"/>
              <a:t> the </a:t>
            </a:r>
            <a:r>
              <a:rPr lang="fr-CA" sz="2400" dirty="0" err="1"/>
              <a:t>following</a:t>
            </a:r>
            <a:r>
              <a:rPr lang="fr-CA" sz="2400" dirty="0"/>
              <a:t> suite of </a:t>
            </a:r>
            <a:r>
              <a:rPr lang="fr-CA" sz="2400" dirty="0" err="1"/>
              <a:t>measurements</a:t>
            </a:r>
            <a:r>
              <a:rPr lang="fr-CA" sz="2400" dirty="0"/>
              <a:t> :</a:t>
            </a:r>
          </a:p>
          <a:p>
            <a:r>
              <a:rPr lang="fr-CA" sz="2400" dirty="0"/>
              <a:t>Standard </a:t>
            </a:r>
            <a:r>
              <a:rPr lang="fr-CA" sz="2400" dirty="0" err="1"/>
              <a:t>measurements</a:t>
            </a:r>
            <a:r>
              <a:rPr lang="fr-CA" sz="2400" dirty="0"/>
              <a:t> and observations (carapace and </a:t>
            </a:r>
            <a:r>
              <a:rPr lang="fr-CA" sz="2400" dirty="0" err="1"/>
              <a:t>chela</a:t>
            </a:r>
            <a:r>
              <a:rPr lang="fr-CA" sz="2400" dirty="0"/>
              <a:t> size, carapace condition, etc.).</a:t>
            </a:r>
          </a:p>
          <a:p>
            <a:r>
              <a:rPr lang="fr-CA" sz="2400" dirty="0" err="1"/>
              <a:t>Colorimeter</a:t>
            </a:r>
            <a:r>
              <a:rPr lang="fr-CA" sz="2400" dirty="0"/>
              <a:t> (</a:t>
            </a:r>
            <a:r>
              <a:rPr lang="fr-CA" sz="2400" dirty="0" err="1"/>
              <a:t>chela</a:t>
            </a:r>
            <a:r>
              <a:rPr lang="fr-CA" sz="2400" dirty="0"/>
              <a:t> and </a:t>
            </a:r>
            <a:r>
              <a:rPr lang="fr-CA" sz="2400" dirty="0" err="1"/>
              <a:t>merus</a:t>
            </a:r>
            <a:r>
              <a:rPr lang="fr-CA" sz="2400" dirty="0"/>
              <a:t>).</a:t>
            </a:r>
          </a:p>
          <a:p>
            <a:r>
              <a:rPr lang="fr-CA" sz="2400" dirty="0"/>
              <a:t>Near-</a:t>
            </a:r>
            <a:r>
              <a:rPr lang="fr-CA" sz="2400" dirty="0" err="1"/>
              <a:t>infrared</a:t>
            </a:r>
            <a:r>
              <a:rPr lang="fr-CA" sz="2400" dirty="0"/>
              <a:t> </a:t>
            </a:r>
            <a:r>
              <a:rPr lang="fr-CA" sz="2400" dirty="0" err="1"/>
              <a:t>field</a:t>
            </a:r>
            <a:r>
              <a:rPr lang="fr-CA" sz="2400" dirty="0"/>
              <a:t> </a:t>
            </a:r>
            <a:r>
              <a:rPr lang="fr-CA" sz="2400" dirty="0" err="1"/>
              <a:t>spectrometer</a:t>
            </a:r>
            <a:r>
              <a:rPr lang="fr-CA" sz="2400" dirty="0"/>
              <a:t> (</a:t>
            </a:r>
            <a:r>
              <a:rPr lang="fr-CA" sz="2400" dirty="0" err="1"/>
              <a:t>Tellspec</a:t>
            </a:r>
            <a:r>
              <a:rPr lang="fr-CA" sz="2400" dirty="0"/>
              <a:t> NIR) (</a:t>
            </a:r>
            <a:r>
              <a:rPr lang="fr-CA" sz="2400" dirty="0" err="1"/>
              <a:t>chela</a:t>
            </a:r>
            <a:r>
              <a:rPr lang="fr-CA" sz="2400" dirty="0"/>
              <a:t> and </a:t>
            </a:r>
            <a:r>
              <a:rPr lang="fr-CA" sz="2400" dirty="0" err="1"/>
              <a:t>merus</a:t>
            </a:r>
            <a:r>
              <a:rPr lang="fr-CA" sz="2400" dirty="0"/>
              <a:t>).</a:t>
            </a:r>
          </a:p>
          <a:p>
            <a:r>
              <a:rPr lang="fr-CA" sz="2400" dirty="0" err="1"/>
              <a:t>Durometer</a:t>
            </a:r>
            <a:r>
              <a:rPr lang="fr-CA" sz="2400" dirty="0"/>
              <a:t> (</a:t>
            </a:r>
            <a:r>
              <a:rPr lang="fr-CA" sz="2400" dirty="0" err="1"/>
              <a:t>chela</a:t>
            </a:r>
            <a:r>
              <a:rPr lang="fr-CA" sz="2400" dirty="0"/>
              <a:t>).</a:t>
            </a:r>
          </a:p>
          <a:p>
            <a:r>
              <a:rPr lang="fr-CA" sz="2400" dirty="0" err="1"/>
              <a:t>Refractometer</a:t>
            </a:r>
            <a:r>
              <a:rPr lang="fr-CA" sz="2400" dirty="0"/>
              <a:t> on a </a:t>
            </a:r>
            <a:r>
              <a:rPr lang="fr-CA" sz="2400" dirty="0" err="1"/>
              <a:t>small</a:t>
            </a:r>
            <a:r>
              <a:rPr lang="fr-CA" sz="2400" dirty="0"/>
              <a:t> </a:t>
            </a:r>
            <a:r>
              <a:rPr lang="fr-CA" sz="2400" dirty="0" err="1"/>
              <a:t>hemolymph</a:t>
            </a:r>
            <a:r>
              <a:rPr lang="fr-CA" sz="2400" dirty="0"/>
              <a:t> </a:t>
            </a:r>
            <a:r>
              <a:rPr lang="fr-CA" sz="2400" dirty="0" err="1"/>
              <a:t>sample</a:t>
            </a:r>
            <a:r>
              <a:rPr lang="fr-CA" sz="2400" dirty="0"/>
              <a:t>.</a:t>
            </a:r>
          </a:p>
          <a:p>
            <a:r>
              <a:rPr lang="fr-CA" sz="2400" dirty="0"/>
              <a:t>Photos (ventral and dorsal, </a:t>
            </a:r>
            <a:r>
              <a:rPr lang="fr-CA" sz="2400" dirty="0" err="1"/>
              <a:t>chela</a:t>
            </a:r>
            <a:r>
              <a:rPr lang="fr-CA" sz="2400" dirty="0"/>
              <a:t> time </a:t>
            </a:r>
            <a:r>
              <a:rPr lang="fr-CA" sz="2400" dirty="0" err="1"/>
              <a:t>permitting</a:t>
            </a:r>
            <a:r>
              <a:rPr lang="fr-CA" sz="2400" dirty="0"/>
              <a:t>).</a:t>
            </a:r>
          </a:p>
          <a:p>
            <a:r>
              <a:rPr lang="fr-CA" sz="2400" dirty="0" err="1"/>
              <a:t>Meat</a:t>
            </a:r>
            <a:r>
              <a:rPr lang="fr-CA" sz="2400" dirty="0"/>
              <a:t> content (</a:t>
            </a:r>
            <a:r>
              <a:rPr lang="fr-CA" sz="2400" dirty="0" err="1"/>
              <a:t>from</a:t>
            </a:r>
            <a:r>
              <a:rPr lang="fr-CA" sz="2400" dirty="0"/>
              <a:t> </a:t>
            </a:r>
            <a:r>
              <a:rPr lang="fr-CA" sz="2400" dirty="0" err="1"/>
              <a:t>samples</a:t>
            </a:r>
            <a:r>
              <a:rPr lang="fr-CA" sz="2400" dirty="0"/>
              <a:t> </a:t>
            </a:r>
            <a:r>
              <a:rPr lang="fr-CA" sz="2400" dirty="0" err="1"/>
              <a:t>brought</a:t>
            </a:r>
            <a:r>
              <a:rPr lang="fr-CA" sz="2400" dirty="0"/>
              <a:t> to the </a:t>
            </a:r>
            <a:r>
              <a:rPr lang="fr-CA" sz="2400" dirty="0" err="1"/>
              <a:t>lab</a:t>
            </a:r>
            <a:r>
              <a:rPr lang="fr-CA" sz="2400" dirty="0"/>
              <a:t>).</a:t>
            </a:r>
          </a:p>
        </p:txBody>
      </p:sp>
      <p:sp>
        <p:nvSpPr>
          <p:cNvPr id="6" name="Title 1">
            <a:extLst>
              <a:ext uri="{FF2B5EF4-FFF2-40B4-BE49-F238E27FC236}">
                <a16:creationId xmlns:a16="http://schemas.microsoft.com/office/drawing/2014/main" id="{580A95A9-4287-E4D6-B9CB-5018F474D570}"/>
              </a:ext>
            </a:extLst>
          </p:cNvPr>
          <p:cNvSpPr>
            <a:spLocks noGrp="1"/>
          </p:cNvSpPr>
          <p:nvPr>
            <p:ph type="title"/>
          </p:nvPr>
        </p:nvSpPr>
        <p:spPr>
          <a:xfrm>
            <a:off x="457200" y="274638"/>
            <a:ext cx="8229600" cy="634082"/>
          </a:xfrm>
        </p:spPr>
        <p:txBody>
          <a:bodyPr>
            <a:normAutofit fontScale="90000"/>
          </a:bodyPr>
          <a:lstStyle/>
          <a:p>
            <a:r>
              <a:rPr lang="fr-CA" dirty="0"/>
              <a:t>Methods</a:t>
            </a:r>
            <a:endParaRPr lang="en-CA" dirty="0"/>
          </a:p>
        </p:txBody>
      </p:sp>
    </p:spTree>
    <p:extLst>
      <p:ext uri="{BB962C8B-B14F-4D97-AF65-F5344CB8AC3E}">
        <p14:creationId xmlns:p14="http://schemas.microsoft.com/office/powerpoint/2010/main" val="1662041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64DBEF31-6356-F828-7039-C0FB506926E7}"/>
              </a:ext>
            </a:extLst>
          </p:cNvPr>
          <p:cNvGrpSpPr/>
          <p:nvPr/>
        </p:nvGrpSpPr>
        <p:grpSpPr>
          <a:xfrm>
            <a:off x="6054326" y="4964329"/>
            <a:ext cx="2618677" cy="1524889"/>
            <a:chOff x="5854403" y="5126890"/>
            <a:chExt cx="2618677" cy="1524889"/>
          </a:xfrm>
        </p:grpSpPr>
        <p:pic>
          <p:nvPicPr>
            <p:cNvPr id="16" name="Picture 2">
              <a:extLst>
                <a:ext uri="{FF2B5EF4-FFF2-40B4-BE49-F238E27FC236}">
                  <a16:creationId xmlns:a16="http://schemas.microsoft.com/office/drawing/2014/main" id="{37FDB347-E9DA-80F1-2FCE-15024959B81B}"/>
                </a:ext>
              </a:extLst>
            </p:cNvPr>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5854403" y="5126890"/>
              <a:ext cx="2618677" cy="15248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5" name="Oval 24">
              <a:extLst>
                <a:ext uri="{FF2B5EF4-FFF2-40B4-BE49-F238E27FC236}">
                  <a16:creationId xmlns:a16="http://schemas.microsoft.com/office/drawing/2014/main" id="{8BC02A78-3372-3EF1-9447-2BD74F37A10A}"/>
                </a:ext>
              </a:extLst>
            </p:cNvPr>
            <p:cNvSpPr/>
            <p:nvPr/>
          </p:nvSpPr>
          <p:spPr>
            <a:xfrm>
              <a:off x="6963820" y="5589240"/>
              <a:ext cx="399845" cy="4009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Content Placeholder 3"/>
          <p:cNvPicPr>
            <a:picLocks noGrp="1" noChangeAspect="1" noChangeArrowheads="1"/>
          </p:cNvPicPr>
          <p:nvPr>
            <p:ph idx="1"/>
          </p:nvPr>
        </p:nvPicPr>
        <p:blipFill>
          <a:blip r:embed="rId3" cstate="screen">
            <a:extLst>
              <a:ext uri="{28A0092B-C50C-407E-A947-70E740481C1C}">
                <a14:useLocalDpi xmlns:a14="http://schemas.microsoft.com/office/drawing/2010/main" val="0"/>
              </a:ext>
            </a:extLst>
          </a:blip>
          <a:srcRect/>
          <a:stretch>
            <a:fillRect/>
          </a:stretch>
        </p:blipFill>
        <p:spPr bwMode="auto">
          <a:xfrm>
            <a:off x="502072" y="1735088"/>
            <a:ext cx="6055266" cy="31556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1494856" y="4890719"/>
            <a:ext cx="4248472"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2400" b="0" i="0" u="none" strike="noStrike" kern="1200" cap="none" spc="0" normalizeH="0" baseline="0" noProof="0" dirty="0">
                <a:ln>
                  <a:noFill/>
                </a:ln>
                <a:solidFill>
                  <a:prstClr val="black"/>
                </a:solidFill>
                <a:effectLst/>
                <a:uLnTx/>
                <a:uFillTx/>
                <a:latin typeface="Calibri"/>
                <a:ea typeface="+mn-ea"/>
                <a:cs typeface="+mn-cs"/>
              </a:rPr>
              <a:t>Ventral view</a:t>
            </a:r>
          </a:p>
        </p:txBody>
      </p:sp>
      <p:sp>
        <p:nvSpPr>
          <p:cNvPr id="11" name="TextBox 10"/>
          <p:cNvSpPr txBox="1"/>
          <p:nvPr/>
        </p:nvSpPr>
        <p:spPr>
          <a:xfrm>
            <a:off x="4927390" y="1844180"/>
            <a:ext cx="71655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b="1" dirty="0">
                <a:solidFill>
                  <a:prstClr val="black"/>
                </a:solidFill>
                <a:latin typeface="Calibri"/>
              </a:rPr>
              <a:t>Chela</a:t>
            </a:r>
            <a:r>
              <a:rPr kumimoji="0" lang="en-CA" b="1" i="0" u="none" strike="noStrike" kern="1200" cap="none" spc="0" normalizeH="0" baseline="0" noProof="0" dirty="0">
                <a:ln>
                  <a:noFill/>
                </a:ln>
                <a:solidFill>
                  <a:prstClr val="black"/>
                </a:solidFill>
                <a:effectLst/>
                <a:uLnTx/>
                <a:uFillTx/>
                <a:latin typeface="Calibri"/>
                <a:ea typeface="+mn-ea"/>
                <a:cs typeface="+mn-cs"/>
              </a:rPr>
              <a:t> </a:t>
            </a:r>
          </a:p>
        </p:txBody>
      </p:sp>
      <p:sp>
        <p:nvSpPr>
          <p:cNvPr id="12" name="Title 1">
            <a:extLst>
              <a:ext uri="{FF2B5EF4-FFF2-40B4-BE49-F238E27FC236}">
                <a16:creationId xmlns:a16="http://schemas.microsoft.com/office/drawing/2014/main" id="{C08C10CE-280C-CE51-A564-BDFB9C62FF32}"/>
              </a:ext>
            </a:extLst>
          </p:cNvPr>
          <p:cNvSpPr txBox="1">
            <a:spLocks/>
          </p:cNvSpPr>
          <p:nvPr/>
        </p:nvSpPr>
        <p:spPr>
          <a:xfrm>
            <a:off x="509483" y="264951"/>
            <a:ext cx="8229600" cy="634082"/>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fr-CA" dirty="0" err="1"/>
              <a:t>Crab</a:t>
            </a:r>
            <a:r>
              <a:rPr lang="fr-CA" dirty="0"/>
              <a:t> </a:t>
            </a:r>
            <a:r>
              <a:rPr lang="fr-CA" dirty="0" err="1"/>
              <a:t>measurement</a:t>
            </a:r>
            <a:r>
              <a:rPr lang="fr-CA" dirty="0"/>
              <a:t> locations</a:t>
            </a:r>
            <a:endParaRPr lang="en-CA" dirty="0"/>
          </a:p>
        </p:txBody>
      </p:sp>
      <p:grpSp>
        <p:nvGrpSpPr>
          <p:cNvPr id="26" name="Group 25">
            <a:extLst>
              <a:ext uri="{FF2B5EF4-FFF2-40B4-BE49-F238E27FC236}">
                <a16:creationId xmlns:a16="http://schemas.microsoft.com/office/drawing/2014/main" id="{F41D0360-2580-08F1-60CE-C4BF5AAC0F81}"/>
              </a:ext>
            </a:extLst>
          </p:cNvPr>
          <p:cNvGrpSpPr/>
          <p:nvPr/>
        </p:nvGrpSpPr>
        <p:grpSpPr>
          <a:xfrm>
            <a:off x="6122739" y="972643"/>
            <a:ext cx="2520280" cy="1603610"/>
            <a:chOff x="6299664" y="867792"/>
            <a:chExt cx="2520280" cy="1603610"/>
          </a:xfrm>
        </p:grpSpPr>
        <p:pic>
          <p:nvPicPr>
            <p:cNvPr id="7" name="Picture 2"/>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6299664" y="867792"/>
              <a:ext cx="2520280" cy="16036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Oval 17">
              <a:extLst>
                <a:ext uri="{FF2B5EF4-FFF2-40B4-BE49-F238E27FC236}">
                  <a16:creationId xmlns:a16="http://schemas.microsoft.com/office/drawing/2014/main" id="{55F733D4-B3FA-E9C8-7200-41043706BBDF}"/>
                </a:ext>
              </a:extLst>
            </p:cNvPr>
            <p:cNvSpPr/>
            <p:nvPr/>
          </p:nvSpPr>
          <p:spPr>
            <a:xfrm>
              <a:off x="7363665" y="1497412"/>
              <a:ext cx="481604" cy="45858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Oval 20">
            <a:extLst>
              <a:ext uri="{FF2B5EF4-FFF2-40B4-BE49-F238E27FC236}">
                <a16:creationId xmlns:a16="http://schemas.microsoft.com/office/drawing/2014/main" id="{9576646D-58EA-E545-BB0E-F85974412507}"/>
              </a:ext>
            </a:extLst>
          </p:cNvPr>
          <p:cNvSpPr/>
          <p:nvPr/>
        </p:nvSpPr>
        <p:spPr>
          <a:xfrm>
            <a:off x="5486568" y="3219229"/>
            <a:ext cx="279831" cy="28177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C5B98CE0-955D-2D27-4D10-C88BEB2DF0B6}"/>
              </a:ext>
            </a:extLst>
          </p:cNvPr>
          <p:cNvCxnSpPr>
            <a:cxnSpLocks/>
            <a:stCxn id="25" idx="1"/>
            <a:endCxn id="21" idx="5"/>
          </p:cNvCxnSpPr>
          <p:nvPr/>
        </p:nvCxnSpPr>
        <p:spPr>
          <a:xfrm flipH="1" flipV="1">
            <a:off x="5725419" y="3459742"/>
            <a:ext cx="1496880" cy="2025657"/>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cxnSpLocks/>
            <a:stCxn id="18" idx="2"/>
          </p:cNvCxnSpPr>
          <p:nvPr/>
        </p:nvCxnSpPr>
        <p:spPr>
          <a:xfrm flipH="1">
            <a:off x="5486568" y="1831556"/>
            <a:ext cx="1700172" cy="46378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A4709DA4-AAEF-7A7E-8EC3-0B660FBD9220}"/>
              </a:ext>
            </a:extLst>
          </p:cNvPr>
          <p:cNvSpPr txBox="1"/>
          <p:nvPr/>
        </p:nvSpPr>
        <p:spPr>
          <a:xfrm>
            <a:off x="4743422" y="2956907"/>
            <a:ext cx="85040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b="1" dirty="0" err="1">
                <a:solidFill>
                  <a:prstClr val="black"/>
                </a:solidFill>
                <a:latin typeface="Calibri"/>
              </a:rPr>
              <a:t>Merus</a:t>
            </a:r>
            <a:r>
              <a:rPr kumimoji="0" lang="en-CA" b="1" i="0" u="none" strike="noStrike" kern="1200" cap="none" spc="0" normalizeH="0" baseline="0" noProof="0" dirty="0">
                <a:ln>
                  <a:noFill/>
                </a:ln>
                <a:solidFill>
                  <a:prstClr val="black"/>
                </a:solidFill>
                <a:effectLst/>
                <a:uLnTx/>
                <a:uFillTx/>
                <a:latin typeface="Calibri"/>
                <a:ea typeface="+mn-ea"/>
                <a:cs typeface="+mn-cs"/>
              </a:rPr>
              <a:t> </a:t>
            </a:r>
          </a:p>
        </p:txBody>
      </p:sp>
    </p:spTree>
    <p:extLst>
      <p:ext uri="{BB962C8B-B14F-4D97-AF65-F5344CB8AC3E}">
        <p14:creationId xmlns:p14="http://schemas.microsoft.com/office/powerpoint/2010/main" val="3675449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DAE1CB-260C-7E0D-5909-D925A90CFC6D}"/>
              </a:ext>
            </a:extLst>
          </p:cNvPr>
          <p:cNvSpPr>
            <a:spLocks noGrp="1"/>
          </p:cNvSpPr>
          <p:nvPr>
            <p:ph idx="1"/>
          </p:nvPr>
        </p:nvSpPr>
        <p:spPr>
          <a:xfrm>
            <a:off x="457200" y="1600200"/>
            <a:ext cx="8291264" cy="4565104"/>
          </a:xfrm>
        </p:spPr>
        <p:txBody>
          <a:bodyPr>
            <a:normAutofit/>
          </a:bodyPr>
          <a:lstStyle/>
          <a:p>
            <a:pPr marL="0" indent="0">
              <a:buNone/>
            </a:pPr>
            <a:r>
              <a:rPr lang="en-CA" sz="2400" dirty="0"/>
              <a:t>Standard crab measurements:</a:t>
            </a:r>
          </a:p>
          <a:p>
            <a:r>
              <a:rPr lang="en-CA" sz="2400" dirty="0"/>
              <a:t>Carapace width &amp; chela height.</a:t>
            </a:r>
          </a:p>
          <a:p>
            <a:r>
              <a:rPr lang="en-CA" sz="2400" dirty="0"/>
              <a:t>Sex &amp; maturity.</a:t>
            </a:r>
          </a:p>
          <a:p>
            <a:r>
              <a:rPr lang="en-CA" sz="2400" dirty="0" err="1"/>
              <a:t>Misssing</a:t>
            </a:r>
            <a:r>
              <a:rPr lang="en-CA" sz="2400" dirty="0"/>
              <a:t> leg pattern.</a:t>
            </a:r>
          </a:p>
          <a:p>
            <a:r>
              <a:rPr lang="en-CA" sz="2400" dirty="0"/>
              <a:t>Carapace condition.</a:t>
            </a:r>
          </a:p>
          <a:p>
            <a:endParaRPr lang="en-US" sz="2400" dirty="0"/>
          </a:p>
        </p:txBody>
      </p:sp>
      <p:sp>
        <p:nvSpPr>
          <p:cNvPr id="4" name="Title 1">
            <a:extLst>
              <a:ext uri="{FF2B5EF4-FFF2-40B4-BE49-F238E27FC236}">
                <a16:creationId xmlns:a16="http://schemas.microsoft.com/office/drawing/2014/main" id="{FDADF8CE-994B-25AE-4EF6-D5C5ED3A5FE5}"/>
              </a:ext>
            </a:extLst>
          </p:cNvPr>
          <p:cNvSpPr>
            <a:spLocks noGrp="1"/>
          </p:cNvSpPr>
          <p:nvPr>
            <p:ph type="title"/>
          </p:nvPr>
        </p:nvSpPr>
        <p:spPr>
          <a:xfrm>
            <a:off x="457200" y="274638"/>
            <a:ext cx="8229600" cy="634082"/>
          </a:xfrm>
        </p:spPr>
        <p:txBody>
          <a:bodyPr>
            <a:normAutofit fontScale="90000"/>
          </a:bodyPr>
          <a:lstStyle/>
          <a:p>
            <a:r>
              <a:rPr lang="fr-CA" dirty="0" err="1"/>
              <a:t>Measurements</a:t>
            </a:r>
            <a:endParaRPr lang="en-CA" dirty="0"/>
          </a:p>
        </p:txBody>
      </p:sp>
    </p:spTree>
    <p:extLst>
      <p:ext uri="{BB962C8B-B14F-4D97-AF65-F5344CB8AC3E}">
        <p14:creationId xmlns:p14="http://schemas.microsoft.com/office/powerpoint/2010/main" val="1343890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504" y="188640"/>
            <a:ext cx="8892480" cy="720080"/>
          </a:xfrm>
        </p:spPr>
        <p:txBody>
          <a:bodyPr>
            <a:normAutofit/>
          </a:bodyPr>
          <a:lstStyle/>
          <a:p>
            <a:r>
              <a:rPr lang="fr-CA" sz="3600" dirty="0" err="1"/>
              <a:t>TellSpec</a:t>
            </a:r>
            <a:r>
              <a:rPr lang="fr-CA" sz="3600" dirty="0"/>
              <a:t> Near-</a:t>
            </a:r>
            <a:r>
              <a:rPr lang="fr-CA" sz="3600" dirty="0" err="1"/>
              <a:t>infrared</a:t>
            </a:r>
            <a:r>
              <a:rPr lang="fr-CA" sz="3600" dirty="0"/>
              <a:t> (NIR) </a:t>
            </a:r>
            <a:r>
              <a:rPr lang="fr-CA" sz="3600" dirty="0" err="1"/>
              <a:t>Spectrometer</a:t>
            </a:r>
            <a:endParaRPr lang="en-CA" sz="3600" dirty="0"/>
          </a:p>
        </p:txBody>
      </p:sp>
      <p:sp>
        <p:nvSpPr>
          <p:cNvPr id="3" name="Subtitle 2"/>
          <p:cNvSpPr>
            <a:spLocks noGrp="1"/>
          </p:cNvSpPr>
          <p:nvPr>
            <p:ph type="subTitle" idx="1"/>
          </p:nvPr>
        </p:nvSpPr>
        <p:spPr>
          <a:xfrm>
            <a:off x="107504" y="980728"/>
            <a:ext cx="8892480" cy="5877272"/>
          </a:xfrm>
        </p:spPr>
        <p:txBody>
          <a:bodyPr>
            <a:normAutofit/>
          </a:bodyPr>
          <a:lstStyle/>
          <a:p>
            <a:pPr marL="342900" indent="-342900" algn="l">
              <a:lnSpc>
                <a:spcPct val="115000"/>
              </a:lnSpc>
              <a:spcBef>
                <a:spcPts val="0"/>
              </a:spcBef>
              <a:buFont typeface="Symbol" panose="05050102010706020507" pitchFamily="18" charset="2"/>
              <a:buChar char=""/>
            </a:pP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Prepare new project on </a:t>
            </a:r>
            <a:r>
              <a:rPr lang="en-CA" sz="2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IPad</a:t>
            </a:r>
            <a:endPar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0"/>
              </a:spcAft>
              <a:buFont typeface="Symbol" panose="05050102010706020507" pitchFamily="18" charset="2"/>
              <a:buChar char=""/>
            </a:pP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Connect NIR and complete 3-4 scans to warm up machine</a:t>
            </a:r>
            <a:endPar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1000"/>
              </a:spcAft>
              <a:buFont typeface="Symbol" panose="05050102010706020507" pitchFamily="18" charset="2"/>
              <a:buChar char=""/>
            </a:pP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Scan areas of crab: leg (</a:t>
            </a:r>
            <a:r>
              <a:rPr lang="en-CA" sz="2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merus</a:t>
            </a: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of 2</a:t>
            </a:r>
            <a:r>
              <a:rPr lang="en-CA" sz="2600" baseline="30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nd</a:t>
            </a: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pereopod) and chela; repeat each area 3 times</a:t>
            </a:r>
          </a:p>
          <a:p>
            <a:pPr marL="342900" marR="0" lvl="0" indent="-342900" algn="l">
              <a:lnSpc>
                <a:spcPct val="115000"/>
              </a:lnSpc>
              <a:spcBef>
                <a:spcPts val="0"/>
              </a:spcBef>
              <a:spcAft>
                <a:spcPts val="1000"/>
              </a:spcAft>
              <a:buFont typeface="Symbol" panose="05050102010706020507" pitchFamily="18" charset="2"/>
              <a:buChar char=""/>
            </a:pP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Take colorimeter reading (</a:t>
            </a:r>
            <a:r>
              <a:rPr lang="en-CA" sz="2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merus</a:t>
            </a: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of 2</a:t>
            </a:r>
            <a:r>
              <a:rPr lang="en-CA" sz="2600" baseline="30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nd</a:t>
            </a: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pereopod and chela)</a:t>
            </a:r>
          </a:p>
          <a:p>
            <a:pPr marL="342900" marR="0" lvl="0" indent="-342900" algn="l">
              <a:lnSpc>
                <a:spcPct val="115000"/>
              </a:lnSpc>
              <a:spcBef>
                <a:spcPts val="0"/>
              </a:spcBef>
              <a:spcAft>
                <a:spcPts val="1000"/>
              </a:spcAft>
              <a:buFont typeface="Symbol" panose="05050102010706020507" pitchFamily="18" charset="2"/>
              <a:buChar char=""/>
            </a:pPr>
            <a:r>
              <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Take durometer reading (chela)</a:t>
            </a:r>
          </a:p>
          <a:p>
            <a:pPr marL="342900" marR="0" lvl="0" indent="-342900" algn="l">
              <a:lnSpc>
                <a:spcPct val="115000"/>
              </a:lnSpc>
              <a:spcBef>
                <a:spcPts val="0"/>
              </a:spcBef>
              <a:spcAft>
                <a:spcPts val="1000"/>
              </a:spcAft>
              <a:buFont typeface="Symbol" panose="05050102010706020507" pitchFamily="18" charset="2"/>
              <a:buChar char=""/>
            </a:pPr>
            <a:r>
              <a:rPr lang="en-CA" sz="2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Take hemolymph sample</a:t>
            </a:r>
            <a:endParaRPr lang="en-CA"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l">
              <a:lnSpc>
                <a:spcPct val="115000"/>
              </a:lnSpc>
              <a:spcBef>
                <a:spcPts val="0"/>
              </a:spcBef>
              <a:spcAft>
                <a:spcPts val="1000"/>
              </a:spcAft>
              <a:buFont typeface="Symbol" panose="05050102010706020507" pitchFamily="18" charset="2"/>
              <a:buChar char=""/>
            </a:pPr>
            <a:r>
              <a:rPr lang="en-CA" sz="2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Sample leg that was scanned by cutting it with shears and freeze in </a:t>
            </a:r>
            <a:r>
              <a:rPr lang="en-CA" sz="26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ziplock</a:t>
            </a:r>
            <a:r>
              <a:rPr lang="en-CA" sz="2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(joint of leg should be sprayed with 70% ethanol before and after leg cutting)</a:t>
            </a:r>
            <a:r>
              <a:rPr lang="en-CA" sz="24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endPar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50512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504" y="188640"/>
            <a:ext cx="8892480" cy="1440160"/>
          </a:xfrm>
        </p:spPr>
        <p:txBody>
          <a:bodyPr>
            <a:normAutofit fontScale="90000"/>
          </a:bodyPr>
          <a:lstStyle/>
          <a:p>
            <a:br>
              <a:rPr lang="fr-CA" dirty="0"/>
            </a:br>
            <a:r>
              <a:rPr lang="fr-CA" dirty="0" err="1"/>
              <a:t>Hemolymph</a:t>
            </a:r>
            <a:r>
              <a:rPr lang="fr-CA" dirty="0"/>
              <a:t> sampling</a:t>
            </a:r>
            <a:br>
              <a:rPr lang="fr-CA" dirty="0"/>
            </a:br>
            <a:endParaRPr lang="en-CA" dirty="0"/>
          </a:p>
        </p:txBody>
      </p:sp>
      <p:sp>
        <p:nvSpPr>
          <p:cNvPr id="3" name="Subtitle 2"/>
          <p:cNvSpPr>
            <a:spLocks noGrp="1"/>
          </p:cNvSpPr>
          <p:nvPr>
            <p:ph type="subTitle" idx="1"/>
          </p:nvPr>
        </p:nvSpPr>
        <p:spPr>
          <a:xfrm>
            <a:off x="467544" y="1628800"/>
            <a:ext cx="8320868" cy="2808312"/>
          </a:xfrm>
        </p:spPr>
        <p:txBody>
          <a:bodyPr>
            <a:normAutofit/>
          </a:bodyPr>
          <a:lstStyle/>
          <a:p>
            <a:pPr marL="342900" marR="0" lvl="0" indent="-342900" algn="l">
              <a:lnSpc>
                <a:spcPct val="115000"/>
              </a:lnSpc>
              <a:spcBef>
                <a:spcPts val="0"/>
              </a:spcBef>
              <a:spcAft>
                <a:spcPts val="0"/>
              </a:spcAft>
              <a:buFont typeface="Symbol" panose="05050102010706020507" pitchFamily="18" charset="2"/>
              <a:buChar char=""/>
            </a:pPr>
            <a:r>
              <a:rPr lang="en-CA" sz="2000" dirty="0">
                <a:solidFill>
                  <a:schemeClr val="tx1"/>
                </a:solidFill>
                <a:effectLst/>
                <a:latin typeface="+mj-lt"/>
                <a:ea typeface="Calibri" panose="020F0502020204030204" pitchFamily="34" charset="0"/>
                <a:cs typeface="Times New Roman" panose="02020603050405020304" pitchFamily="18" charset="0"/>
              </a:rPr>
              <a:t>Spray area of hemolymph sampling with 70% ETOH</a:t>
            </a:r>
          </a:p>
          <a:p>
            <a:pPr marL="800100" lvl="1" indent="-342900" algn="l">
              <a:lnSpc>
                <a:spcPct val="115000"/>
              </a:lnSpc>
              <a:spcBef>
                <a:spcPts val="0"/>
              </a:spcBef>
              <a:buFont typeface="Symbol" panose="05050102010706020507" pitchFamily="18" charset="2"/>
              <a:buChar char=""/>
            </a:pPr>
            <a:r>
              <a:rPr lang="en-US" sz="2000" dirty="0">
                <a:solidFill>
                  <a:schemeClr val="tx1"/>
                </a:solidFill>
                <a:effectLst/>
                <a:latin typeface="+mj-lt"/>
                <a:ea typeface="Calibri" panose="020F0502020204030204" pitchFamily="34" charset="0"/>
                <a:cs typeface="Times New Roman" panose="02020603050405020304" pitchFamily="18" charset="0"/>
              </a:rPr>
              <a:t>Area of sampling: distal dorsal carapace, take picture</a:t>
            </a:r>
          </a:p>
          <a:p>
            <a:pPr marL="342900" indent="-342900" algn="l">
              <a:lnSpc>
                <a:spcPct val="115000"/>
              </a:lnSpc>
              <a:spcBef>
                <a:spcPts val="0"/>
              </a:spcBef>
              <a:buFont typeface="Symbol" panose="05050102010706020507" pitchFamily="18" charset="2"/>
              <a:buChar char=""/>
            </a:pPr>
            <a:r>
              <a:rPr lang="en-US" sz="2000" dirty="0">
                <a:solidFill>
                  <a:schemeClr val="tx1"/>
                </a:solidFill>
                <a:effectLst/>
                <a:latin typeface="+mj-lt"/>
                <a:ea typeface="Calibri" panose="020F0502020204030204" pitchFamily="34" charset="0"/>
                <a:cs typeface="Times New Roman" panose="02020603050405020304" pitchFamily="18" charset="0"/>
              </a:rPr>
              <a:t>Using a 5ml syringe, sample 2-3 ml of hemolymph</a:t>
            </a:r>
          </a:p>
          <a:p>
            <a:pPr marL="342900" indent="-342900" algn="l">
              <a:lnSpc>
                <a:spcPct val="115000"/>
              </a:lnSpc>
              <a:spcBef>
                <a:spcPts val="0"/>
              </a:spcBef>
              <a:buFont typeface="Symbol" panose="05050102010706020507" pitchFamily="18" charset="2"/>
              <a:buChar char=""/>
            </a:pPr>
            <a:r>
              <a:rPr lang="en-US" sz="2000" dirty="0">
                <a:solidFill>
                  <a:schemeClr val="tx1"/>
                </a:solidFill>
                <a:latin typeface="+mj-lt"/>
                <a:ea typeface="Calibri" panose="020F0502020204030204" pitchFamily="34" charset="0"/>
                <a:cs typeface="Times New Roman" panose="02020603050405020304" pitchFamily="18" charset="0"/>
              </a:rPr>
              <a:t>P</a:t>
            </a:r>
            <a:r>
              <a:rPr lang="en-US" sz="2000" dirty="0">
                <a:solidFill>
                  <a:schemeClr val="tx1"/>
                </a:solidFill>
                <a:effectLst/>
                <a:latin typeface="+mj-lt"/>
                <a:ea typeface="Calibri" panose="020F0502020204030204" pitchFamily="34" charset="0"/>
                <a:cs typeface="Times New Roman" panose="02020603050405020304" pitchFamily="18" charset="0"/>
              </a:rPr>
              <a:t>lace 1-2 drops on refractometer; </a:t>
            </a:r>
          </a:p>
          <a:p>
            <a:pPr marL="342900" indent="-342900" algn="l">
              <a:lnSpc>
                <a:spcPct val="115000"/>
              </a:lnSpc>
              <a:spcBef>
                <a:spcPts val="0"/>
              </a:spcBef>
              <a:buFont typeface="Symbol" panose="05050102010706020507" pitchFamily="18" charset="2"/>
              <a:buChar char=""/>
            </a:pPr>
            <a:r>
              <a:rPr lang="en-US" sz="2000" dirty="0">
                <a:solidFill>
                  <a:schemeClr val="tx1"/>
                </a:solidFill>
                <a:latin typeface="+mj-lt"/>
                <a:ea typeface="Calibri" panose="020F0502020204030204" pitchFamily="34" charset="0"/>
                <a:cs typeface="Times New Roman" panose="02020603050405020304" pitchFamily="18" charset="0"/>
              </a:rPr>
              <a:t>R</a:t>
            </a:r>
            <a:r>
              <a:rPr lang="en-US" sz="2000" dirty="0">
                <a:solidFill>
                  <a:schemeClr val="tx1"/>
                </a:solidFill>
                <a:effectLst/>
                <a:latin typeface="+mj-lt"/>
                <a:ea typeface="Calibri" panose="020F0502020204030204" pitchFamily="34" charset="0"/>
                <a:cs typeface="Times New Roman" panose="02020603050405020304" pitchFamily="18" charset="0"/>
              </a:rPr>
              <a:t>ead and record protein amount</a:t>
            </a:r>
          </a:p>
          <a:p>
            <a:pPr marL="342900" indent="-342900" algn="l">
              <a:lnSpc>
                <a:spcPct val="115000"/>
              </a:lnSpc>
              <a:spcBef>
                <a:spcPts val="0"/>
              </a:spcBef>
              <a:buFont typeface="Symbol" panose="05050102010706020507" pitchFamily="18" charset="2"/>
              <a:buChar char=""/>
            </a:pPr>
            <a:r>
              <a:rPr lang="en-US" sz="2000" dirty="0">
                <a:solidFill>
                  <a:schemeClr val="tx1"/>
                </a:solidFill>
                <a:latin typeface="+mj-lt"/>
                <a:ea typeface="Calibri" panose="020F0502020204030204" pitchFamily="34" charset="0"/>
                <a:cs typeface="Times New Roman" panose="02020603050405020304" pitchFamily="18" charset="0"/>
              </a:rPr>
              <a:t>C</a:t>
            </a:r>
            <a:r>
              <a:rPr lang="en-US" sz="2000" dirty="0">
                <a:solidFill>
                  <a:schemeClr val="tx1"/>
                </a:solidFill>
                <a:effectLst/>
                <a:latin typeface="+mj-lt"/>
                <a:ea typeface="Calibri" panose="020F0502020204030204" pitchFamily="34" charset="0"/>
                <a:cs typeface="Times New Roman" panose="02020603050405020304" pitchFamily="18" charset="0"/>
              </a:rPr>
              <a:t>lean refractometer with distilled water and Kim wipes</a:t>
            </a:r>
          </a:p>
        </p:txBody>
      </p:sp>
    </p:spTree>
    <p:extLst>
      <p:ext uri="{BB962C8B-B14F-4D97-AF65-F5344CB8AC3E}">
        <p14:creationId xmlns:p14="http://schemas.microsoft.com/office/powerpoint/2010/main" val="37409074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3799</TotalTime>
  <Words>846</Words>
  <Application>Microsoft Office PowerPoint</Application>
  <PresentationFormat>On-screen Show (4:3)</PresentationFormat>
  <Paragraphs>107</Paragraphs>
  <Slides>12</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Symbol</vt:lpstr>
      <vt:lpstr>Times New Roman</vt:lpstr>
      <vt:lpstr>Office Theme</vt:lpstr>
      <vt:lpstr>Exploring alternative methods for distinguishing between different groups of snow crab in the field</vt:lpstr>
      <vt:lpstr>Background</vt:lpstr>
      <vt:lpstr>Objectives</vt:lpstr>
      <vt:lpstr>PowerPoint Presentation</vt:lpstr>
      <vt:lpstr>Methods</vt:lpstr>
      <vt:lpstr>PowerPoint Presentation</vt:lpstr>
      <vt:lpstr>Measurements</vt:lpstr>
      <vt:lpstr>TellSpec Near-infrared (NIR) Spectrometer</vt:lpstr>
      <vt:lpstr> Hemolymph sampling </vt:lpstr>
      <vt:lpstr>PowerPoint Presentation</vt:lpstr>
      <vt:lpstr>Sampling stratification</vt:lpstr>
      <vt:lpstr>Sampling stratification</vt:lpstr>
    </vt:vector>
  </TitlesOfParts>
  <Company>DFO-MPO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Colorimeter measurements For Carapace condition</dc:title>
  <dc:creator>DFO-MPO</dc:creator>
  <cp:lastModifiedBy>Surette, Tobie</cp:lastModifiedBy>
  <cp:revision>36</cp:revision>
  <cp:lastPrinted>2023-08-24T12:29:28Z</cp:lastPrinted>
  <dcterms:created xsi:type="dcterms:W3CDTF">2015-10-01T16:57:05Z</dcterms:created>
  <dcterms:modified xsi:type="dcterms:W3CDTF">2023-08-29T12:16:48Z</dcterms:modified>
</cp:coreProperties>
</file>

<file path=docProps/thumbnail.jpeg>
</file>